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63" r:id="rId2"/>
    <p:sldId id="259" r:id="rId3"/>
    <p:sldId id="260" r:id="rId4"/>
    <p:sldId id="272" r:id="rId5"/>
    <p:sldId id="273" r:id="rId6"/>
    <p:sldId id="264" r:id="rId7"/>
    <p:sldId id="262" r:id="rId8"/>
    <p:sldId id="274" r:id="rId9"/>
    <p:sldId id="261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2D045-F919-4F33-A59E-0AC4DEC22E7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12637-C0E9-4BD5-B31B-7B904373A9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5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2637-C0E9-4BD5-B31B-7B904373A9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4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NULL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applause.wav"/>
          </p:stSnd>
        </p:sndAc>
      </p:transition>
    </mc:Choice>
    <mc:Fallback xmlns="">
      <p:transition spd="slow">
        <p:sndAc>
          <p:stSnd>
            <p:snd r:embed="rId15" name="applause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NUL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7124328" cy="2088232"/>
          </a:xfrm>
        </p:spPr>
        <p:txBody>
          <a:bodyPr>
            <a:normAutofit/>
          </a:bodyPr>
          <a:lstStyle/>
          <a:p>
            <a:r>
              <a:rPr lang="ru-RU" b="0" i="1" dirty="0" err="1"/>
              <a:t>Мағжан Жұмабаев</a:t>
            </a:r>
            <a:r>
              <a:rPr lang="ru-RU" b="0" i="1" dirty="0"/>
              <a:t> </a:t>
            </a:r>
            <a:r>
              <a:rPr lang="ru-RU" b="0" i="1" dirty="0" err="1"/>
              <a:t>поэзиясындағы</a:t>
            </a:r>
            <a:r>
              <a:rPr lang="ru-RU" b="0" i="1" dirty="0"/>
              <a:t> «от» </a:t>
            </a:r>
            <a:r>
              <a:rPr lang="ru-RU" b="0" i="1" dirty="0" err="1"/>
              <a:t>сөзінің</a:t>
            </a:r>
            <a:r>
              <a:rPr lang="ru-RU" b="0" i="1" dirty="0"/>
              <a:t> </a:t>
            </a:r>
            <a:r>
              <a:rPr lang="ru-RU" b="0" i="1" dirty="0" err="1" smtClean="0"/>
              <a:t>қолданысы</a:t>
            </a:r>
            <a:r>
              <a:rPr lang="ru-RU" b="0" i="1" dirty="0" smtClean="0"/>
              <a:t> </a:t>
            </a:r>
            <a:endParaRPr lang="ru-RU" b="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780928"/>
            <a:ext cx="5832648" cy="396044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kk-KZ" sz="2800" i="1" dirty="0" smtClean="0">
                <a:solidFill>
                  <a:schemeClr val="tx1"/>
                </a:solidFill>
              </a:rPr>
              <a:t>Секция</a:t>
            </a:r>
            <a:r>
              <a:rPr lang="ru-RU" sz="2800" i="1" dirty="0" smtClean="0">
                <a:solidFill>
                  <a:schemeClr val="tx1"/>
                </a:solidFill>
              </a:rPr>
              <a:t>:</a:t>
            </a:r>
            <a:r>
              <a:rPr lang="kk-KZ" sz="2800" i="1" dirty="0" smtClean="0">
                <a:solidFill>
                  <a:schemeClr val="tx1"/>
                </a:solidFill>
              </a:rPr>
              <a:t>Қазақ әдебиеті</a:t>
            </a:r>
          </a:p>
          <a:p>
            <a:pPr algn="ctr"/>
            <a:endParaRPr lang="kk-KZ" sz="2800" i="1" dirty="0" smtClean="0">
              <a:solidFill>
                <a:schemeClr val="tx1"/>
              </a:solidFill>
            </a:endParaRPr>
          </a:p>
          <a:p>
            <a:pPr algn="ctr"/>
            <a:r>
              <a:rPr lang="kk-KZ" sz="2800" i="1" dirty="0" smtClean="0">
                <a:solidFill>
                  <a:schemeClr val="tx1"/>
                </a:solidFill>
              </a:rPr>
              <a:t>Орындаған:Жексенбай Жансая</a:t>
            </a:r>
          </a:p>
          <a:p>
            <a:pPr algn="ctr"/>
            <a:endParaRPr lang="kk-KZ" sz="2800" i="1" dirty="0" smtClean="0">
              <a:solidFill>
                <a:schemeClr val="tx1"/>
              </a:solidFill>
            </a:endParaRPr>
          </a:p>
          <a:p>
            <a:pPr algn="ctr"/>
            <a:r>
              <a:rPr lang="kk-KZ" sz="2800" i="1" dirty="0" smtClean="0">
                <a:solidFill>
                  <a:schemeClr val="tx1"/>
                </a:solidFill>
              </a:rPr>
              <a:t>Жетекшісі:Аскарова З.С.</a:t>
            </a:r>
          </a:p>
          <a:p>
            <a:pPr algn="ctr"/>
            <a:endParaRPr lang="kk-KZ" sz="2800" i="1" dirty="0" smtClean="0">
              <a:solidFill>
                <a:schemeClr val="tx1"/>
              </a:solidFill>
            </a:endParaRPr>
          </a:p>
          <a:p>
            <a:pPr algn="ctr"/>
            <a:r>
              <a:rPr lang="kk-KZ" sz="2800" i="1" dirty="0" smtClean="0">
                <a:solidFill>
                  <a:schemeClr val="tx1"/>
                </a:solidFill>
              </a:rPr>
              <a:t>Қазақ тілі мен әдебиет пәнінін мұгалімі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</a:t>
            </a:r>
            <a:r>
              <a:rPr lang="kk-KZ" sz="31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ағжан Жұмабаевтың әдеби шығармаларыдағы «от» сөзінің мағынасы қазақ жастарына нені насихаттайды</a:t>
            </a:r>
            <a:r>
              <a:rPr lang="ru-RU" sz="31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sz="31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2060848"/>
            <a:ext cx="7084640" cy="4394888"/>
          </a:xfrm>
        </p:spPr>
        <p:txBody>
          <a:bodyPr>
            <a:normAutofit lnSpcReduction="10000"/>
          </a:bodyPr>
          <a:lstStyle/>
          <a:p>
            <a:r>
              <a:rPr lang="kk-KZ" dirty="0" smtClean="0"/>
              <a:t>1.Көне түрік елдерінен келгенін,яғни біздің түп-тамырымызды нақтылайды.</a:t>
            </a:r>
          </a:p>
          <a:p>
            <a:r>
              <a:rPr lang="kk-KZ" dirty="0" smtClean="0"/>
              <a:t>2.Әдеби шығармаларында «от» сөзі өте мол және қайталанбайтын формада жазылған.</a:t>
            </a:r>
          </a:p>
          <a:p>
            <a:r>
              <a:rPr lang="en-US" dirty="0" smtClean="0"/>
              <a:t>3</a:t>
            </a:r>
            <a:r>
              <a:rPr lang="kk-KZ" dirty="0" smtClean="0"/>
              <a:t>.Өлең-жырларда «от» сөзінің қолданысы арқылы Мағжан Жұмабаев</a:t>
            </a:r>
            <a:r>
              <a:rPr lang="ru-RU" dirty="0" smtClean="0"/>
              <a:t>ты</a:t>
            </a:r>
            <a:r>
              <a:rPr lang="kk-KZ" dirty="0" smtClean="0"/>
              <a:t>ң басты мақсаты қазақ халқын</a:t>
            </a:r>
            <a:r>
              <a:rPr lang="ru-RU" dirty="0" err="1" smtClean="0"/>
              <a:t>ың</a:t>
            </a:r>
            <a:r>
              <a:rPr lang="ru-RU" dirty="0" smtClean="0"/>
              <a:t> </a:t>
            </a:r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kk-KZ" dirty="0" smtClean="0"/>
              <a:t>өрендерін отансүйгіштікке,елінің</a:t>
            </a:r>
            <a:r>
              <a:rPr lang="ru-RU" dirty="0" smtClean="0"/>
              <a:t>,</a:t>
            </a:r>
            <a:r>
              <a:rPr lang="ru-RU" dirty="0" err="1" smtClean="0"/>
              <a:t>жерінің</a:t>
            </a:r>
            <a:r>
              <a:rPr lang="ru-RU" dirty="0" smtClean="0"/>
              <a:t> </a:t>
            </a:r>
            <a:r>
              <a:rPr lang="ru-RU" dirty="0" err="1" smtClean="0"/>
              <a:t>қамын</a:t>
            </a:r>
            <a:r>
              <a:rPr lang="ru-RU" dirty="0" smtClean="0"/>
              <a:t> </a:t>
            </a:r>
            <a:r>
              <a:rPr lang="ru-RU" dirty="0" err="1" smtClean="0"/>
              <a:t>бірінші</a:t>
            </a:r>
            <a:r>
              <a:rPr lang="ru-RU" dirty="0" smtClean="0"/>
              <a:t> </a:t>
            </a:r>
            <a:r>
              <a:rPr lang="ru-RU" dirty="0" err="1" smtClean="0"/>
              <a:t>ретте</a:t>
            </a:r>
            <a:r>
              <a:rPr lang="ru-RU" dirty="0" smtClean="0"/>
              <a:t> </a:t>
            </a:r>
            <a:r>
              <a:rPr lang="ru-RU" dirty="0" err="1" smtClean="0"/>
              <a:t>ойлауын</a:t>
            </a:r>
            <a:r>
              <a:rPr lang="ru-RU" dirty="0" smtClean="0"/>
              <a:t> </a:t>
            </a:r>
            <a:r>
              <a:rPr lang="ru-RU" dirty="0" err="1" smtClean="0"/>
              <a:t>қалар</a:t>
            </a:r>
            <a:r>
              <a:rPr lang="ru-RU" dirty="0" smtClean="0"/>
              <a:t> </a:t>
            </a:r>
            <a:r>
              <a:rPr lang="ru-RU" dirty="0" err="1" smtClean="0"/>
              <a:t>еді</a:t>
            </a:r>
            <a:r>
              <a:rPr lang="ru-RU" dirty="0" smtClean="0"/>
              <a:t>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пікірдемін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8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984776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0" i="1" dirty="0" err="1">
                <a:solidFill>
                  <a:schemeClr val="bg2">
                    <a:lumMod val="25000"/>
                  </a:schemeClr>
                </a:solidFill>
              </a:rPr>
              <a:t>Сіздердің</a:t>
            </a:r>
            <a:r>
              <a:rPr lang="ru-RU" sz="3200" b="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k-KZ" sz="3200" b="0" i="1" dirty="0" smtClean="0">
                <a:solidFill>
                  <a:schemeClr val="bg2">
                    <a:lumMod val="25000"/>
                  </a:schemeClr>
                </a:solidFill>
              </a:rPr>
              <a:t>назарларыңызға</a:t>
            </a:r>
            <a:r>
              <a:rPr lang="ru-RU" sz="3200" b="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0" i="1" dirty="0" err="1">
                <a:solidFill>
                  <a:schemeClr val="bg2">
                    <a:lumMod val="25000"/>
                  </a:schemeClr>
                </a:solidFill>
              </a:rPr>
              <a:t>өзім өткізген сауалнамамды</a:t>
            </a:r>
            <a:r>
              <a:rPr lang="ru-RU" sz="3200" b="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0" i="1" dirty="0" err="1">
                <a:solidFill>
                  <a:schemeClr val="bg2">
                    <a:lumMod val="25000"/>
                  </a:schemeClr>
                </a:solidFill>
              </a:rPr>
              <a:t>ұсынамын:</a:t>
            </a:r>
            <a:endParaRPr lang="ru-RU" sz="3200" b="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VID-20151202-WA0029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/>
          </p:nvPr>
        </p:nvPicPr>
        <p:blipFill>
          <a:blip r:embed="rId3"/>
          <a:stretch>
            <a:fillRect/>
          </a:stretch>
        </p:blipFill>
        <p:spPr>
          <a:xfrm>
            <a:off x="179512" y="1772816"/>
            <a:ext cx="7730449" cy="4536504"/>
          </a:xfrm>
        </p:spPr>
      </p:pic>
    </p:spTree>
    <p:extLst>
      <p:ext uri="{BB962C8B-B14F-4D97-AF65-F5344CB8AC3E}">
        <p14:creationId xmlns:p14="http://schemas.microsoft.com/office/powerpoint/2010/main" val="11136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0" i="1" dirty="0" smtClean="0">
                <a:solidFill>
                  <a:srgbClr val="FF0000"/>
                </a:solidFill>
              </a:rPr>
              <a:t>Мағжан Жұмабаевтың </a:t>
            </a:r>
            <a:br>
              <a:rPr lang="kk-KZ" b="0" i="1" dirty="0" smtClean="0">
                <a:solidFill>
                  <a:srgbClr val="FF0000"/>
                </a:solidFill>
              </a:rPr>
            </a:br>
            <a:r>
              <a:rPr lang="kk-KZ" b="0" i="1" dirty="0" smtClean="0">
                <a:solidFill>
                  <a:schemeClr val="tx1"/>
                </a:solidFill>
              </a:rPr>
              <a:t>ауыр да ащы өмірі</a:t>
            </a:r>
            <a:endParaRPr lang="ru-RU" b="0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456384" cy="48376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3319346" cy="46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1" dirty="0" err="1" smtClean="0">
                <a:solidFill>
                  <a:schemeClr val="accent3">
                    <a:lumMod val="50000"/>
                  </a:schemeClr>
                </a:solidFill>
              </a:rPr>
              <a:t>Ш</a:t>
            </a:r>
            <a:r>
              <a:rPr lang="ru-RU" sz="2800" b="0" i="1" dirty="0" err="1" smtClean="0">
                <a:solidFill>
                  <a:schemeClr val="accent3">
                    <a:lumMod val="50000"/>
                  </a:schemeClr>
                </a:solidFill>
              </a:rPr>
              <a:t>ығармашылық</a:t>
            </a:r>
            <a:r>
              <a:rPr lang="ru-RU" sz="2800" b="0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800" b="0" i="1" dirty="0" err="1" smtClean="0">
                <a:solidFill>
                  <a:schemeClr val="accent3">
                    <a:lumMod val="50000"/>
                  </a:schemeClr>
                </a:solidFill>
              </a:rPr>
              <a:t>жолыНДАҒЫ</a:t>
            </a:r>
            <a:r>
              <a:rPr lang="ru-RU" sz="2800" b="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0" i="1" dirty="0" err="1" smtClean="0">
                <a:solidFill>
                  <a:schemeClr val="accent3">
                    <a:lumMod val="50000"/>
                  </a:schemeClr>
                </a:solidFill>
              </a:rPr>
              <a:t>ақынның</a:t>
            </a:r>
            <a:r>
              <a:rPr lang="ru-RU" sz="2800" b="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0" i="1" dirty="0">
                <a:solidFill>
                  <a:schemeClr val="accent3">
                    <a:lumMod val="50000"/>
                  </a:schemeClr>
                </a:solidFill>
              </a:rPr>
              <a:t>ТАЛАЙ АСУЛАРДЫ БАҒЫНДЫРУЫ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456384" cy="26528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96" y="1700808"/>
            <a:ext cx="3744416" cy="2671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71825"/>
            <a:ext cx="2375672" cy="2348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03" y="4725144"/>
            <a:ext cx="3888192" cy="18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dirty="0" smtClean="0">
                <a:solidFill>
                  <a:srgbClr val="FF3300"/>
                </a:solidFill>
              </a:rPr>
              <a:t>М</a:t>
            </a:r>
            <a:r>
              <a:rPr lang="kk-KZ" sz="3200" dirty="0" smtClean="0">
                <a:solidFill>
                  <a:srgbClr val="FF3300"/>
                </a:solidFill>
              </a:rPr>
              <a:t>ағжан</a:t>
            </a:r>
            <a:r>
              <a:rPr lang="kk-KZ" sz="3600" dirty="0" smtClean="0">
                <a:solidFill>
                  <a:srgbClr val="FF3300"/>
                </a:solidFill>
              </a:rPr>
              <a:t> Ж</a:t>
            </a:r>
            <a:r>
              <a:rPr lang="kk-KZ" sz="3200" dirty="0" smtClean="0">
                <a:solidFill>
                  <a:srgbClr val="FF3300"/>
                </a:solidFill>
              </a:rPr>
              <a:t>ұмабаевқа</a:t>
            </a:r>
            <a:r>
              <a:rPr lang="kk-KZ" sz="3600" dirty="0" smtClean="0">
                <a:solidFill>
                  <a:srgbClr val="FF3300"/>
                </a:solidFill>
              </a:rPr>
              <a:t> </a:t>
            </a:r>
            <a:br>
              <a:rPr lang="kk-KZ" sz="3600" dirty="0" smtClean="0">
                <a:solidFill>
                  <a:srgbClr val="FF3300"/>
                </a:solidFill>
              </a:rPr>
            </a:br>
            <a:r>
              <a:rPr lang="kk-KZ" sz="3200" dirty="0" smtClean="0">
                <a:solidFill>
                  <a:srgbClr val="FF3300"/>
                </a:solidFill>
              </a:rPr>
              <a:t>арналған пресс-досье</a:t>
            </a:r>
            <a:endParaRPr lang="ru-RU" sz="3200" dirty="0">
              <a:solidFill>
                <a:srgbClr val="FF33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8100392" cy="4981453"/>
          </a:xfrm>
        </p:spPr>
      </p:pic>
    </p:spTree>
    <p:extLst>
      <p:ext uri="{BB962C8B-B14F-4D97-AF65-F5344CB8AC3E}">
        <p14:creationId xmlns:p14="http://schemas.microsoft.com/office/powerpoint/2010/main" val="21606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984776" cy="864096"/>
          </a:xfrm>
        </p:spPr>
        <p:txBody>
          <a:bodyPr>
            <a:noAutofit/>
          </a:bodyPr>
          <a:lstStyle/>
          <a:p>
            <a:pPr algn="ctr"/>
            <a:r>
              <a:rPr lang="kk-KZ" sz="3200" dirty="0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kk-KZ" sz="2800" dirty="0" smtClean="0">
                <a:solidFill>
                  <a:schemeClr val="accent6">
                    <a:lumMod val="50000"/>
                  </a:schemeClr>
                </a:solidFill>
              </a:rPr>
              <a:t>РЕСС-ДОСЬЕНІҢ ІШІНДЕГІ МӘЛЕМЕТ МОЛ ТҮРДЕ ТОЛТЫРЫЛҒАН: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7239000" cy="4846320"/>
          </a:xfrm>
        </p:spPr>
        <p:txBody>
          <a:bodyPr>
            <a:noAutofit/>
          </a:bodyPr>
          <a:lstStyle/>
          <a:p>
            <a:r>
              <a:rPr lang="kk-KZ" sz="1600" dirty="0" smtClean="0"/>
              <a:t>Жұлдыз журналы 1999 жыл №8 шығарылым Мағжан Жұмабаев туралы-Ғаділша Қаһарманұлы мақала жазған.</a:t>
            </a:r>
          </a:p>
          <a:p>
            <a:r>
              <a:rPr lang="kk-KZ" sz="1600" dirty="0" smtClean="0"/>
              <a:t>Мәдениет.Қоғам.Тұлға</a:t>
            </a:r>
            <a:r>
              <a:rPr lang="ru-RU" sz="1600" dirty="0" smtClean="0"/>
              <a:t> журналы 2001 </a:t>
            </a:r>
            <a:r>
              <a:rPr lang="ru-RU" sz="1600" dirty="0" err="1" smtClean="0"/>
              <a:t>жыл</a:t>
            </a:r>
            <a:r>
              <a:rPr lang="ru-RU" sz="1600" dirty="0" smtClean="0"/>
              <a:t> №4 </a:t>
            </a:r>
            <a:r>
              <a:rPr lang="ru-RU" sz="1600" dirty="0" err="1" smtClean="0"/>
              <a:t>шығарылым.Мақаланың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аты</a:t>
            </a:r>
            <a:r>
              <a:rPr lang="ru-RU" sz="1600" dirty="0" smtClean="0"/>
              <a:t> - «</a:t>
            </a:r>
            <a:r>
              <a:rPr lang="ru-RU" sz="1600" dirty="0" err="1" smtClean="0"/>
              <a:t>Мағжанның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атымен</a:t>
            </a:r>
            <a:r>
              <a:rPr lang="ru-RU" sz="1600" dirty="0" smtClean="0"/>
              <a:t> </a:t>
            </a:r>
            <a:r>
              <a:rPr lang="ru-RU" sz="1600" dirty="0" err="1" smtClean="0"/>
              <a:t>жетістікке</a:t>
            </a:r>
            <a:r>
              <a:rPr lang="ru-RU" sz="1600" dirty="0" smtClean="0"/>
              <a:t>» </a:t>
            </a:r>
            <a:r>
              <a:rPr lang="ru-RU" sz="1600" dirty="0" err="1" smtClean="0"/>
              <a:t>деп</a:t>
            </a:r>
            <a:r>
              <a:rPr lang="ru-RU" sz="1600" dirty="0" smtClean="0"/>
              <a:t> </a:t>
            </a:r>
            <a:r>
              <a:rPr lang="ru-RU" sz="1600" dirty="0" err="1" smtClean="0"/>
              <a:t>аталған</a:t>
            </a:r>
            <a:r>
              <a:rPr lang="ru-RU" sz="1600" dirty="0" smtClean="0"/>
              <a:t>.</a:t>
            </a:r>
          </a:p>
          <a:p>
            <a:r>
              <a:rPr lang="ru-RU" sz="1600" dirty="0" err="1"/>
              <a:t>Ақиқат</a:t>
            </a:r>
            <a:r>
              <a:rPr lang="ru-RU" sz="1600" dirty="0"/>
              <a:t> журналы 2006 </a:t>
            </a:r>
            <a:r>
              <a:rPr lang="ru-RU" sz="1600" dirty="0" err="1"/>
              <a:t>жыл</a:t>
            </a:r>
            <a:r>
              <a:rPr lang="ru-RU" sz="1600" dirty="0"/>
              <a:t> № 7 </a:t>
            </a:r>
            <a:r>
              <a:rPr lang="ru-RU" sz="1600" dirty="0" err="1"/>
              <a:t>шығарылым.Гүльзия</a:t>
            </a:r>
            <a:r>
              <a:rPr lang="ru-RU" sz="1600" dirty="0"/>
              <a:t> </a:t>
            </a:r>
            <a:r>
              <a:rPr lang="ru-RU" sz="1600" dirty="0" err="1"/>
              <a:t>Пірәлиева</a:t>
            </a:r>
            <a:r>
              <a:rPr lang="ru-RU" sz="1600" dirty="0"/>
              <a:t> </a:t>
            </a:r>
            <a:r>
              <a:rPr lang="ru-RU" sz="1600" dirty="0" err="1"/>
              <a:t>тілші</a:t>
            </a:r>
            <a:r>
              <a:rPr lang="ru-RU" sz="1600" dirty="0"/>
              <a:t> </a:t>
            </a:r>
            <a:r>
              <a:rPr lang="ru-RU" sz="1600" dirty="0" err="1"/>
              <a:t>ақынның</a:t>
            </a:r>
            <a:r>
              <a:rPr lang="ru-RU" sz="1600" dirty="0"/>
              <a:t> </a:t>
            </a:r>
            <a:r>
              <a:rPr lang="ru-RU" sz="1600" dirty="0" err="1"/>
              <a:t>өмірі</a:t>
            </a:r>
            <a:r>
              <a:rPr lang="ru-RU" sz="1600" dirty="0"/>
              <a:t> </a:t>
            </a:r>
            <a:r>
              <a:rPr lang="ru-RU" sz="1600" dirty="0" err="1"/>
              <a:t>турылы</a:t>
            </a:r>
            <a:r>
              <a:rPr lang="ru-RU" sz="1600" dirty="0"/>
              <a:t> </a:t>
            </a:r>
            <a:r>
              <a:rPr lang="ru-RU" sz="1600" dirty="0" err="1"/>
              <a:t>баяндаған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Ұлттық</a:t>
            </a:r>
            <a:r>
              <a:rPr lang="ru-RU" sz="1600" dirty="0"/>
              <a:t> </a:t>
            </a:r>
            <a:r>
              <a:rPr lang="ru-RU" sz="1600" dirty="0" err="1"/>
              <a:t>мұра</a:t>
            </a:r>
            <a:r>
              <a:rPr lang="ru-RU" sz="1600" dirty="0"/>
              <a:t> </a:t>
            </a:r>
            <a:r>
              <a:rPr lang="ru-RU" sz="1600" dirty="0" err="1"/>
              <a:t>газеті</a:t>
            </a:r>
            <a:r>
              <a:rPr lang="ru-RU" sz="1600" dirty="0"/>
              <a:t> 2008 </a:t>
            </a:r>
            <a:r>
              <a:rPr lang="ru-RU" sz="1600" dirty="0" err="1"/>
              <a:t>жыл</a:t>
            </a:r>
            <a:r>
              <a:rPr lang="ru-RU" sz="1600" dirty="0"/>
              <a:t> №12 </a:t>
            </a:r>
            <a:r>
              <a:rPr lang="ru-RU" sz="1600" dirty="0" err="1"/>
              <a:t>шығарылым.Мағжан</a:t>
            </a:r>
            <a:r>
              <a:rPr lang="ru-RU" sz="1600" dirty="0"/>
              <a:t> </a:t>
            </a:r>
            <a:r>
              <a:rPr lang="ru-RU" sz="1600" dirty="0" err="1"/>
              <a:t>Жұмабаевтың</a:t>
            </a:r>
            <a:r>
              <a:rPr lang="ru-RU" sz="1600" dirty="0"/>
              <a:t>  </a:t>
            </a:r>
            <a:r>
              <a:rPr lang="ru-RU" sz="1600" dirty="0" err="1"/>
              <a:t>шығармашылығындағы</a:t>
            </a:r>
            <a:r>
              <a:rPr lang="ru-RU" sz="1600" dirty="0"/>
              <a:t> </a:t>
            </a:r>
            <a:r>
              <a:rPr lang="ru-RU" sz="1600" dirty="0" err="1"/>
              <a:t>махаббат</a:t>
            </a:r>
            <a:r>
              <a:rPr lang="ru-RU" sz="1600" dirty="0"/>
              <a:t> </a:t>
            </a:r>
            <a:r>
              <a:rPr lang="ru-RU" sz="1600" dirty="0" err="1"/>
              <a:t>философиясы</a:t>
            </a:r>
            <a:r>
              <a:rPr lang="ru-RU" sz="1600" dirty="0" smtClean="0"/>
              <a:t>.</a:t>
            </a:r>
          </a:p>
          <a:p>
            <a:r>
              <a:rPr lang="ru-RU" sz="1600" dirty="0" err="1"/>
              <a:t>Әдеби</a:t>
            </a:r>
            <a:r>
              <a:rPr lang="ru-RU" sz="1600" dirty="0"/>
              <a:t> Сын 2003 </a:t>
            </a:r>
            <a:r>
              <a:rPr lang="ru-RU" sz="1600" dirty="0" err="1"/>
              <a:t>жыл</a:t>
            </a:r>
            <a:r>
              <a:rPr lang="ru-RU" sz="1600" dirty="0"/>
              <a:t> №8 </a:t>
            </a:r>
            <a:r>
              <a:rPr lang="ru-RU" sz="1600" dirty="0" err="1"/>
              <a:t>шығарылым.Мағжанның</a:t>
            </a:r>
            <a:r>
              <a:rPr lang="ru-RU" sz="1600" dirty="0"/>
              <a:t> </a:t>
            </a:r>
            <a:r>
              <a:rPr lang="ru-RU" sz="1600" dirty="0" err="1"/>
              <a:t>әдемі</a:t>
            </a:r>
            <a:r>
              <a:rPr lang="ru-RU" sz="1600" dirty="0"/>
              <a:t> ө</a:t>
            </a:r>
          </a:p>
          <a:p>
            <a:r>
              <a:rPr lang="ru-RU" sz="1600" dirty="0" err="1"/>
              <a:t>рген</a:t>
            </a:r>
            <a:r>
              <a:rPr lang="ru-RU" sz="1600" dirty="0"/>
              <a:t> </a:t>
            </a:r>
            <a:r>
              <a:rPr lang="ru-RU" sz="1600" dirty="0" err="1"/>
              <a:t>өнері</a:t>
            </a:r>
            <a:r>
              <a:rPr lang="ru-RU" sz="1600" dirty="0"/>
              <a:t> </a:t>
            </a:r>
            <a:r>
              <a:rPr lang="ru-RU" sz="1600" dirty="0" err="1"/>
              <a:t>жайлы</a:t>
            </a:r>
            <a:r>
              <a:rPr lang="ru-RU" sz="1600" dirty="0"/>
              <a:t> – </a:t>
            </a:r>
            <a:r>
              <a:rPr lang="ru-RU" sz="1600" dirty="0" err="1"/>
              <a:t>Ж.Боранбаев</a:t>
            </a:r>
            <a:r>
              <a:rPr lang="ru-RU" sz="1600" dirty="0"/>
              <a:t> </a:t>
            </a:r>
            <a:r>
              <a:rPr lang="ru-RU" sz="1600" dirty="0" err="1"/>
              <a:t>тілші</a:t>
            </a:r>
            <a:r>
              <a:rPr lang="ru-RU" sz="1600" dirty="0"/>
              <a:t> </a:t>
            </a:r>
            <a:r>
              <a:rPr lang="ru-RU" sz="1600" dirty="0" err="1"/>
              <a:t>жазған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Егемен</a:t>
            </a:r>
            <a:r>
              <a:rPr lang="ru-RU" sz="1600" dirty="0"/>
              <a:t> </a:t>
            </a:r>
            <a:r>
              <a:rPr lang="ru-RU" sz="1600" dirty="0" err="1"/>
              <a:t>Қазақстан</a:t>
            </a:r>
            <a:r>
              <a:rPr lang="ru-RU" sz="1600" dirty="0"/>
              <a:t> </a:t>
            </a:r>
            <a:r>
              <a:rPr lang="ru-RU" sz="1600" dirty="0" err="1"/>
              <a:t>газеті</a:t>
            </a:r>
            <a:r>
              <a:rPr lang="ru-RU" sz="1600" dirty="0"/>
              <a:t> 2003 </a:t>
            </a:r>
            <a:r>
              <a:rPr lang="ru-RU" sz="1600" dirty="0" err="1"/>
              <a:t>жыл</a:t>
            </a:r>
            <a:r>
              <a:rPr lang="ru-RU" sz="1600" dirty="0"/>
              <a:t> №3 </a:t>
            </a:r>
            <a:r>
              <a:rPr lang="ru-RU" sz="1600" dirty="0" err="1"/>
              <a:t>шығарылым.Мақалада</a:t>
            </a:r>
            <a:r>
              <a:rPr lang="ru-RU" sz="1600" dirty="0"/>
              <a:t> </a:t>
            </a:r>
            <a:r>
              <a:rPr lang="ru-RU" sz="1600" dirty="0" err="1"/>
              <a:t>Мағжан</a:t>
            </a:r>
            <a:r>
              <a:rPr lang="ru-RU" sz="1600" dirty="0"/>
              <a:t> </a:t>
            </a:r>
            <a:r>
              <a:rPr lang="ru-RU" sz="1600" dirty="0" err="1"/>
              <a:t>Жұмабаеватың</a:t>
            </a:r>
            <a:r>
              <a:rPr lang="ru-RU" sz="1600" dirty="0"/>
              <a:t> 110 </a:t>
            </a:r>
            <a:r>
              <a:rPr lang="ru-RU" sz="1600" dirty="0" err="1"/>
              <a:t>жылдығы</a:t>
            </a:r>
            <a:r>
              <a:rPr lang="ru-RU" sz="1600" dirty="0"/>
              <a:t> </a:t>
            </a:r>
            <a:r>
              <a:rPr lang="ru-RU" sz="1600" dirty="0" err="1"/>
              <a:t>жайлы</a:t>
            </a:r>
            <a:r>
              <a:rPr lang="ru-RU" sz="1600" dirty="0"/>
              <a:t> </a:t>
            </a:r>
            <a:r>
              <a:rPr lang="ru-RU" sz="1600" dirty="0" err="1"/>
              <a:t>айтылған</a:t>
            </a:r>
            <a:r>
              <a:rPr lang="ru-RU" sz="1600" dirty="0" smtClean="0"/>
              <a:t>.</a:t>
            </a:r>
          </a:p>
          <a:p>
            <a:r>
              <a:rPr lang="kk-KZ" sz="1600" dirty="0" smtClean="0"/>
              <a:t>Қазақстан шындығы газеті 2002 жыл №5 шығарылым,және де 2004 жыл №3 шығарылым.</a:t>
            </a:r>
          </a:p>
          <a:p>
            <a:r>
              <a:rPr lang="kk-KZ" sz="1600" dirty="0" smtClean="0"/>
              <a:t>Ұлыны Ұлықтау журналы 2003 жыл №4 шығарылым</a:t>
            </a:r>
          </a:p>
          <a:p>
            <a:r>
              <a:rPr lang="kk-KZ" sz="1600" dirty="0" smtClean="0"/>
              <a:t>Тарихта қалған тұлған 2003 жыл №8 шығарылым</a:t>
            </a:r>
          </a:p>
          <a:p>
            <a:r>
              <a:rPr lang="kk-KZ" sz="1600" dirty="0" smtClean="0"/>
              <a:t>Ақмола шындығы 2003 жыл № 3 шығарылым.</a:t>
            </a:r>
          </a:p>
          <a:p>
            <a:r>
              <a:rPr lang="kk-KZ" sz="1600" dirty="0" smtClean="0"/>
              <a:t>Арқа Ажары газеті 2003 жыл №2 шығарылым.</a:t>
            </a:r>
          </a:p>
          <a:p>
            <a:r>
              <a:rPr lang="kk-KZ" sz="1600" dirty="0" smtClean="0"/>
              <a:t>Нива журналы 2003 жылы №10 шығарылым</a:t>
            </a:r>
          </a:p>
        </p:txBody>
      </p:sp>
    </p:spTree>
    <p:extLst>
      <p:ext uri="{BB962C8B-B14F-4D97-AF65-F5344CB8AC3E}">
        <p14:creationId xmlns:p14="http://schemas.microsoft.com/office/powerpoint/2010/main" val="17513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0" i="1" dirty="0">
                <a:solidFill>
                  <a:srgbClr val="002060"/>
                </a:solidFill>
              </a:rPr>
              <a:t>«от» сөзінің </a:t>
            </a:r>
            <a:r>
              <a:rPr lang="kk-KZ" sz="3600" b="0" i="1" dirty="0" smtClean="0">
                <a:solidFill>
                  <a:srgbClr val="002060"/>
                </a:solidFill>
              </a:rPr>
              <a:t>асыл да астарлы мағыналары</a:t>
            </a:r>
            <a:endParaRPr lang="ru-RU" sz="3600" b="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71612"/>
            <a:ext cx="7410480" cy="48841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i="1" dirty="0" smtClean="0">
                <a:solidFill>
                  <a:srgbClr val="FF0000"/>
                </a:solidFill>
              </a:rPr>
              <a:t>Түркістан</a:t>
            </a:r>
            <a:r>
              <a:rPr lang="ru-RU" i="1" dirty="0" smtClean="0"/>
              <a:t>:</a:t>
            </a:r>
          </a:p>
          <a:p>
            <a:r>
              <a:rPr lang="kk-KZ" dirty="0" smtClean="0"/>
              <a:t>Тұранның тарихы бар</a:t>
            </a:r>
            <a:r>
              <a:rPr lang="kk-KZ" u="sng" dirty="0" smtClean="0"/>
              <a:t> отты </a:t>
            </a:r>
            <a:r>
              <a:rPr lang="kk-KZ" dirty="0" smtClean="0"/>
              <a:t>желдей,</a:t>
            </a:r>
            <a:endParaRPr lang="ru-RU" dirty="0" smtClean="0"/>
          </a:p>
          <a:p>
            <a:r>
              <a:rPr lang="kk-KZ" dirty="0" smtClean="0"/>
              <a:t>Заулаған қалың өрттей аспанға өрлей</a:t>
            </a:r>
            <a:endParaRPr lang="ru-RU" dirty="0" smtClean="0"/>
          </a:p>
          <a:p>
            <a:r>
              <a:rPr lang="kk-KZ" dirty="0" smtClean="0"/>
              <a:t>Тұранның жері менен суы да жат,</a:t>
            </a:r>
            <a:endParaRPr lang="ru-RU" dirty="0" smtClean="0"/>
          </a:p>
          <a:p>
            <a:r>
              <a:rPr lang="kk-KZ" dirty="0" smtClean="0"/>
              <a:t>Теңіздей терең,ауыр ой бергендей</a:t>
            </a:r>
          </a:p>
          <a:p>
            <a:endParaRPr lang="ru-RU" dirty="0" smtClean="0"/>
          </a:p>
          <a:p>
            <a:r>
              <a:rPr lang="kk-KZ" dirty="0" smtClean="0"/>
              <a:t>Тұранға жер жүзінде жер жеткен бе</a:t>
            </a:r>
            <a:r>
              <a:rPr lang="ru-RU" dirty="0" smtClean="0"/>
              <a:t>?</a:t>
            </a:r>
          </a:p>
          <a:p>
            <a:r>
              <a:rPr lang="kk-KZ" dirty="0" smtClean="0"/>
              <a:t>Түрікке адамзатта ел жеткен бе</a:t>
            </a:r>
            <a:r>
              <a:rPr lang="ru-RU" dirty="0" smtClean="0"/>
              <a:t>?</a:t>
            </a:r>
            <a:endParaRPr lang="kk-KZ" dirty="0" smtClean="0"/>
          </a:p>
          <a:p>
            <a:r>
              <a:rPr lang="kk-KZ" dirty="0" smtClean="0"/>
              <a:t>Кең ақыл,</a:t>
            </a:r>
            <a:r>
              <a:rPr lang="kk-KZ" u="sng" dirty="0" smtClean="0"/>
              <a:t>отты</a:t>
            </a:r>
            <a:r>
              <a:rPr lang="kk-KZ" dirty="0" smtClean="0"/>
              <a:t> қайрат,жүйрік қиял,</a:t>
            </a:r>
          </a:p>
          <a:p>
            <a:r>
              <a:rPr lang="kk-KZ" dirty="0" smtClean="0"/>
              <a:t>Тұранның ерлеріне ер жеткен бе?</a:t>
            </a:r>
          </a:p>
          <a:p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31268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0" i="1" dirty="0" smtClean="0">
                <a:solidFill>
                  <a:schemeClr val="bg2">
                    <a:lumMod val="10000"/>
                  </a:schemeClr>
                </a:solidFill>
              </a:rPr>
              <a:t>Өлеңдерінен шабыт пен шатты келеді </a:t>
            </a:r>
            <a:endParaRPr lang="ru-RU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92500" lnSpcReduction="20000"/>
          </a:bodyPr>
          <a:lstStyle/>
          <a:p>
            <a:r>
              <a:rPr lang="kk-KZ" i="1" dirty="0" smtClean="0">
                <a:solidFill>
                  <a:srgbClr val="FF0000"/>
                </a:solidFill>
              </a:rPr>
              <a:t>Түркістан</a:t>
            </a:r>
            <a:r>
              <a:rPr lang="ru-RU" i="1" dirty="0" smtClean="0"/>
              <a:t>:</a:t>
            </a:r>
            <a:endParaRPr lang="kk-KZ" i="1" dirty="0" smtClean="0"/>
          </a:p>
          <a:p>
            <a:r>
              <a:rPr lang="kk-KZ" dirty="0" smtClean="0"/>
              <a:t>Тұранның билері </a:t>
            </a:r>
            <a:r>
              <a:rPr lang="kk-KZ" smtClean="0"/>
              <a:t>бар </a:t>
            </a:r>
            <a:r>
              <a:rPr lang="kk-KZ" smtClean="0"/>
              <a:t>Тарағайдай,</a:t>
            </a:r>
            <a:endParaRPr lang="ru-RU" dirty="0" smtClean="0"/>
          </a:p>
          <a:p>
            <a:r>
              <a:rPr lang="kk-KZ" dirty="0" smtClean="0"/>
              <a:t>Сол биден Темір туған </a:t>
            </a:r>
            <a:r>
              <a:rPr lang="kk-KZ" u="sng" dirty="0" smtClean="0"/>
              <a:t>от боп ойнай</a:t>
            </a:r>
            <a:r>
              <a:rPr lang="kk-KZ" dirty="0" smtClean="0"/>
              <a:t>.</a:t>
            </a:r>
            <a:endParaRPr lang="ru-RU" dirty="0" smtClean="0"/>
          </a:p>
          <a:p>
            <a:r>
              <a:rPr lang="kk-KZ" u="sng" dirty="0" smtClean="0"/>
              <a:t>От шашып </a:t>
            </a:r>
            <a:r>
              <a:rPr lang="kk-KZ" dirty="0" smtClean="0"/>
              <a:t>жер жүзіне Ақсақ Темір,</a:t>
            </a:r>
            <a:endParaRPr lang="ru-RU" dirty="0" smtClean="0"/>
          </a:p>
          <a:p>
            <a:r>
              <a:rPr lang="kk-KZ" dirty="0" smtClean="0"/>
              <a:t>Жарқ етіп,өте шыққан </a:t>
            </a:r>
            <a:r>
              <a:rPr lang="kk-KZ" smtClean="0"/>
              <a:t>найзағайдай</a:t>
            </a:r>
            <a:r>
              <a:rPr lang="kk-KZ" smtClean="0"/>
              <a:t>.</a:t>
            </a:r>
          </a:p>
          <a:p>
            <a:endParaRPr lang="kk-KZ" dirty="0" smtClean="0"/>
          </a:p>
          <a:p>
            <a:pPr marL="0" indent="0">
              <a:buNone/>
            </a:pPr>
            <a:r>
              <a:rPr lang="kk-KZ"/>
              <a:t> </a:t>
            </a:r>
            <a:r>
              <a:rPr lang="kk-KZ" smtClean="0"/>
              <a:t>  </a:t>
            </a:r>
            <a:r>
              <a:rPr lang="kk-KZ" u="sng" smtClean="0"/>
              <a:t>О</a:t>
            </a:r>
            <a:r>
              <a:rPr lang="kk-KZ" u="sng" smtClean="0"/>
              <a:t>т боп ойнау</a:t>
            </a:r>
            <a:r>
              <a:rPr lang="kk-KZ" smtClean="0"/>
              <a:t>-ауыспалы мағынада жазылған.</a:t>
            </a:r>
          </a:p>
          <a:p>
            <a:r>
              <a:rPr lang="kk-KZ" u="sng" smtClean="0"/>
              <a:t>От шашу</a:t>
            </a:r>
            <a:r>
              <a:rPr lang="kk-KZ" smtClean="0"/>
              <a:t>-идиомалық тіркес;Бөліп жаруға келмейтін және оның тұтас мағынасының құмамындағы сөздердің әрқайсысының лексикалық мағынасына байланысты тумаған сөздер.</a:t>
            </a:r>
          </a:p>
          <a:p>
            <a:r>
              <a:rPr lang="kk-KZ" smtClean="0"/>
              <a:t>Өлеңдегі от шашу сөзі-қазіргі кездегі фейерверк сөзіне антонимдік мағынада юолып тұр.</a:t>
            </a: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26368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692696"/>
            <a:ext cx="531912" cy="77034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7372672" cy="5835048"/>
          </a:xfrm>
        </p:spPr>
        <p:txBody>
          <a:bodyPr>
            <a:normAutofit lnSpcReduction="10000"/>
          </a:bodyPr>
          <a:lstStyle/>
          <a:p>
            <a:r>
              <a:rPr lang="ru-RU"/>
              <a:t>Тұранда түрік ойнаған ұқсап отқа,</a:t>
            </a:r>
          </a:p>
          <a:p>
            <a:r>
              <a:rPr lang="ru-RU"/>
              <a:t>Түріктен басқа от болып жан туып па?</a:t>
            </a:r>
          </a:p>
          <a:p>
            <a:r>
              <a:rPr lang="ru-RU"/>
              <a:t>Көп түрік енші алысып тарасқанда,</a:t>
            </a:r>
          </a:p>
          <a:p>
            <a:r>
              <a:rPr lang="ru-RU"/>
              <a:t>Қазақта қара шаңырық қалған жоқ </a:t>
            </a:r>
            <a:r>
              <a:rPr lang="ru-RU"/>
              <a:t>па</a:t>
            </a:r>
            <a:r>
              <a:rPr lang="ru-RU" smtClean="0"/>
              <a:t>?</a:t>
            </a:r>
          </a:p>
          <a:p>
            <a:r>
              <a:rPr lang="kk-KZ" smtClean="0"/>
              <a:t>От-тура,яғни өз мағынасында айтылған.От болып-етістік тіркес.</a:t>
            </a:r>
          </a:p>
          <a:p>
            <a:r>
              <a:rPr lang="kk-KZ" smtClean="0"/>
              <a:t>Бетінен оты шықты-қатты ұялды,қысылды</a:t>
            </a:r>
          </a:p>
          <a:p>
            <a:r>
              <a:rPr lang="kk-KZ" smtClean="0"/>
              <a:t>Көкірегінде оты бар-саналы,ойлы</a:t>
            </a:r>
          </a:p>
          <a:p>
            <a:r>
              <a:rPr lang="kk-KZ" smtClean="0"/>
              <a:t>От болып жану-өзіңді жігерлендіру</a:t>
            </a:r>
          </a:p>
          <a:p>
            <a:r>
              <a:rPr lang="kk-KZ" smtClean="0"/>
              <a:t>Оты сөнген жан-құдер үзу</a:t>
            </a:r>
          </a:p>
          <a:p>
            <a:r>
              <a:rPr lang="kk-KZ" smtClean="0"/>
              <a:t>(антонимдік мағынас)</a:t>
            </a:r>
          </a:p>
          <a:p>
            <a:r>
              <a:rPr lang="kk-KZ" smtClean="0"/>
              <a:t>От сөзінің синонимдер қатарын айта кетсек:</a:t>
            </a:r>
            <a:r>
              <a:rPr lang="kk-KZ" u="sng" smtClean="0"/>
              <a:t>жалын,шоқ,леп</a:t>
            </a:r>
          </a:p>
          <a:p>
            <a:endParaRPr lang="kk-KZ"/>
          </a:p>
          <a:p>
            <a:endParaRPr lang="ru-RU" smtClean="0"/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60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kk-KZ" b="0" i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kk-KZ" sz="2700" b="0" i="1" dirty="0" smtClean="0">
                <a:solidFill>
                  <a:schemeClr val="accent6">
                    <a:lumMod val="50000"/>
                  </a:schemeClr>
                </a:solidFill>
              </a:rPr>
              <a:t>үркі</a:t>
            </a:r>
            <a:r>
              <a:rPr lang="en-US" sz="2700" b="0" i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k-KZ" sz="2700" b="0" i="1" dirty="0" smtClean="0">
                <a:solidFill>
                  <a:schemeClr val="accent6">
                    <a:lumMod val="50000"/>
                  </a:schemeClr>
                </a:solidFill>
              </a:rPr>
              <a:t>тілдес халықтардың арасындағы оттың қасиеті</a:t>
            </a:r>
            <a:endParaRPr lang="ru-RU" sz="2700" b="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От</a:t>
            </a:r>
            <a:r>
              <a:rPr lang="en-US" dirty="0" smtClean="0"/>
              <a:t>-</a:t>
            </a:r>
            <a:r>
              <a:rPr lang="kk-KZ" dirty="0" smtClean="0"/>
              <a:t>түркі халықтары үшін өте киелі болып саналған.Түркі-тектес халақтарда отқа табыну,отпен аластау,отқа құлшылық ету,от пен </a:t>
            </a:r>
            <a:r>
              <a:rPr lang="kk-KZ" dirty="0"/>
              <a:t>байланысты сан-алуан </a:t>
            </a:r>
            <a:r>
              <a:rPr lang="kk-KZ" dirty="0" smtClean="0"/>
              <a:t>салт-дәстүрлері,әдет-ғұрыптары болған.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3" y="3794858"/>
            <a:ext cx="4032448" cy="2930200"/>
          </a:xfrm>
          <a:prstGeom prst="rect">
            <a:avLst/>
          </a:prstGeom>
        </p:spPr>
      </p:pic>
      <p:pic>
        <p:nvPicPr>
          <p:cNvPr id="7" name="Рисунок 6" descr="img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786190"/>
            <a:ext cx="3357586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2573</TotalTime>
  <Words>470</Words>
  <Application>Microsoft Office PowerPoint</Application>
  <PresentationFormat>Экран (4:3)</PresentationFormat>
  <Paragraphs>67</Paragraphs>
  <Slides>11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Trebuchet MS</vt:lpstr>
      <vt:lpstr>Wingdings</vt:lpstr>
      <vt:lpstr>Wingdings 2</vt:lpstr>
      <vt:lpstr>Изящная</vt:lpstr>
      <vt:lpstr>Мағжан Жұмабаев поэзиясындағы «от» сөзінің қолданысы </vt:lpstr>
      <vt:lpstr>Мағжан Жұмабаевтың  ауыр да ащы өмірі</vt:lpstr>
      <vt:lpstr>Шығармашылық  жолыНДАҒЫ ақынның ТАЛАЙ АСУЛАРДЫ БАҒЫНДЫРУЫ</vt:lpstr>
      <vt:lpstr>Мағжан Жұмабаевқа  арналған пресс-досье</vt:lpstr>
      <vt:lpstr>ПРЕСС-ДОСЬЕНІҢ ІШІНДЕГІ МӘЛЕМЕТ МОЛ ТҮРДЕ ТОЛТЫРЫЛҒАН:</vt:lpstr>
      <vt:lpstr>«от» сөзінің асыл да астарлы мағыналары</vt:lpstr>
      <vt:lpstr>Өлеңдерінен шабыт пен шатты келеді </vt:lpstr>
      <vt:lpstr>Презентация PowerPoint</vt:lpstr>
      <vt:lpstr>Түркі-тілдес халықтардың арасындағы оттың қасиеті</vt:lpstr>
      <vt:lpstr>Мағжан Жұмабаевтың әдеби шығармаларыдағы «от» сөзінің мағынасы қазақ жастарына нені насихаттайды:</vt:lpstr>
      <vt:lpstr>Сіздердің  назарларыңызға өзім өткізген сауалнамамды ұсынамын: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Мағжан Жұмабаев поэзиясындағы от сөзінің қолданысы</dc:title>
  <dc:creator>Задаш</dc:creator>
  <cp:lastModifiedBy>учитель</cp:lastModifiedBy>
  <cp:revision>47</cp:revision>
  <dcterms:created xsi:type="dcterms:W3CDTF">2015-11-30T15:57:58Z</dcterms:created>
  <dcterms:modified xsi:type="dcterms:W3CDTF">2016-02-11T06:59:49Z</dcterms:modified>
</cp:coreProperties>
</file>