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5" r:id="rId9"/>
    <p:sldId id="266" r:id="rId10"/>
    <p:sldId id="264" r:id="rId11"/>
    <p:sldId id="263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CFAF8"/>
    <a:srgbClr val="55F13B"/>
    <a:srgbClr val="ABE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79" autoAdjust="0"/>
  </p:normalViewPr>
  <p:slideViewPr>
    <p:cSldViewPr>
      <p:cViewPr varScale="1">
        <p:scale>
          <a:sx n="66" d="100"/>
          <a:sy n="66" d="100"/>
        </p:scale>
        <p:origin x="-8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1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573D1-009E-40CF-8779-A03F23A76C5A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33A5-21C9-41AE-ABD1-DA34B8CF3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972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7-11-13T18:08:06.83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16891 6435,'0'0,"-21"0,21 0,-22 21,22-21,-21 0,-21 21,21-21,0 21,21-21,-43 21,22-21,0 0,21 22,-42-1,42-21,-22 0,1 0,0 21,0 0,21-21,-21 0,0 0,21 21,-22-21,22 0,-21 0,0 0,21 21,-21-21,0 22,0-1,21-21,-22 0,1 0,0 0,21 21,-21 0,0-21,0 0,21 0,-22 21,22-21,-42 0,42 0,-42 21,21 1,-1-22,1 0,21 21,-21-21,0 0,21 21,-21-21,0 0,-1 21,22-21,-21 0,21 21,0-21,0 21,0 1,21-22,1 21,-1-21,-21 0,21 21,0 0,0-21,-21 21,21-21,1 21,-1 1,-21-22,42 0,-21 21,0-21,-21 21,22-21,-22 0,21 0,0 0,-21 21,21-21,-21 0,21 0,0 21,-21-21,22 0,-22 0,21 21,-21 1,21-22,0 0,-21 0,21 21,-21-21,21 0,1 0,-1 0,0 0,0 0,-21 21,21 0,0-21,1 0,-1 0,0 21,0-21,-21 0,21 0,-21 0,21 21,1 1,-22-22,21 0,0 21,0-21,-21 0,21 21,-21 0,21-21,1 0,-22 21</inkml:trace>
  <inkml:trace contextRef="#ctx0" brushRef="#br0" timeOffset="12095.6918">5778 12383,'0'21,"0"0,21-21,-21 21,22-21,-1 21,-21 0,21 1,-21-22,42 21,-42 0,21-21,-21 21,22-21,-1 0,-21 21,21 0,0-21,0 22,0-22,1 21,-22-21,21 21,-21-21,21 21,-21-21,21 0,0 0,-21 0,21 0,-21 21,22-21,-1 0,-21 0,21 21,-21 1,0-22,0 21,0-21,0 21,-21 0,0-21,21 0,-22 0,22 21,-21-21,21 0,-42 0,42 21,-21 1,21-22,-43 0,22 0,0 0,21 0,-21 21,21-21,-42 0,42 0,-22 0,22 21,-21-21,0 0,21 21,-21-21,21 0,-21 0,21 0,-21 21,-1-21,22 0,-21 0,21 21,-21-21,21 0,-21 0,0 22</inkml:trace>
  <inkml:trace contextRef="#ctx0" brushRef="#br0" timeOffset="34911.9968">14541 12277,'0'0,"0"21,-21-21,0 21,0-21,0 42,-1-42,-20 22,42-22,-21 21,0-21,21 0,-21 21,21-21,-22 0,22 0,-21 21,0 0,21-21,-21 0,21 0,-42 21,42-21,-22 0,22 0,-21 22,0-1,21-21,-21 21,21-21,-21 0,21 21,0 0,0 22,21-22,-21 0,21-21,-21 21,21-21,-21 21,21-21,1 21,-22 1,21-22,-21 21,21-21,0 21,-21 0,21-21,-21 0,21 21,-21-21,22 21,-1-21,-21 0,21 22,-21-1,21-21,0 21,0-21,-21 21,22 0,-1-21,-21 0,21 21,-21-21,21 22,-21-22,21 21,-21 0,21-21,-21 21,22-21,-22 21</inkml:trace>
  <inkml:trace contextRef="#ctx0" brushRef="#br0" timeOffset="51391.9392">17822 12213,'0'0,"0"0,-21 0,0 21,0 1,21-22,-22 0,22 21,-21-21,21 21,-21-21,0 0,21 21,-21-21,21 21,-21-21,-1 0,22 21,-21-21,0 0,0 22,21-22,-21 21,21-21,-21 0,-1 21,22-21,-21 0,0 21,0 0,21-21,-21 0,21 0,-21 21,-22-21,43 22,-21-22,0 21,0-21,21 0,-21 21,-1-21,22 21,22-21,-22 0,21 21,-21 0,42-21,-42 22,21-22,-21 21,21 0,-21-21,22 0,-1 21,-21-21,21 21,0 0,0-21,-21 22,21-22,-21 0,22 21,-1 0,-21-21,21 21,-21-21,21 0,-21 21,21-21,0 21,-21 1,22-22,-22 21,21 0,0 0,-21-21,21 21,-21-21,21 21,0 1,-21-22,22 21,-22-21,0 21,21-21,-21 21</inkml:trace>
  <inkml:trace contextRef="#ctx0" brushRef="#br0" timeOffset="56784.2476">20362 12277,'0'0,"0"0,-21 21,21-21,-21 0,21 21,-43 0,43 0,-42-21,42 22,-21-22,21 21,-21-21,0 21,21-21,-22 0,1 21,0-21,21 21,-21 0,0-21,0 22,21-22,-22 0,22 21,-42 0,42-21,-21 0,21 21,-21-21,0 0,-1 21,22-21,-21 0,0 21,21-21,0 22,0-22,0 21,0 0,21 0,-21-21,0 21,21-21,1 43,-1-43,0 42,0-42,-21 21,21-21,-21 21,21 0,1-21,-22 22,21-1,21 0,-21-21,0 21,-21 0,22-21,-1 21,0-21,-21 0,21 22,0-1,-21-21,21 21,-21-21,22 21,-1 0,0-21,-21 21,21-21</inkml:trace>
  <inkml:trace contextRef="#ctx0" brushRef="#br0" timeOffset="83447.7727">9715 12213,'0'0,"0"0,-21 21,21-21,-21 22,21-22,-21 21,21-21,-21 0,-1 21,22-21,-21 0,21 0,-21 21,0-21,21 21,-21-21,21 0,-21 0,21 21,-22-21,1 0,0 22,0-22,21 0,-21 21,21-21,-21 0,21 0,-22 0,1 21,21-21,-21 0,21 0,-21 21,0 0,0-21,21 21,-22-21,1 0,21 22,-21-22,21 21,-21-21,21 0,-21 21,21-21,0 21,0-21,0 21,21 0,-21-21,21 22,-21-22,21 21,0-21,-21 21,22 0,-22-21,21 0,0 21,0-21,0 21,0 1,-21-22,22 21,-1-21,-21 0,21 0,-21 21,21 0,-21-21,21 21,0-21,-21 0,22 0,-1 43,0-43,-21 0,21 0,-21 21,21-21,0 0,-21 21,22 0,-1-21,0 21,0-21,0 21</inkml:trace>
  <inkml:trace contextRef="#ctx0" brushRef="#br1" timeOffset="224367.8329">2688 12298,'0'0,"0"0,-21 0,21 0,-21 21,21-21,-43 0,43 21,-21-21,21 0,-21 0,21 0,-21 21,0-21,21 22,-22-22,22 0,-21 0,0 0,21 21,-21-21,21 0,-21 0,21 0,-21 21,-1 0,1-21,0 0,21 0,-21 21,21-21,-21 0,21 0,-21 0,-1 21,1 1,21-22,-21 0,0 0,21 0,-21 21,21-21,-21 0,-1 21,22-21,-21 0,21 21,0 0,21 0,-21-21,22 22,-22-1,21-21,-21 21,21-21,0 21,-21 0,21-21,-21 0,21 21,1-21,-22 0,21 22,-21-22,21 0,-21 21,21-21,0 21,0-21,22 42,-22-42,-21 0,21 0,-21 0,21 21,0 1,1-22,-1 21,-21-21,21 0,-21 21,21 0,-21-21,21 0,0 21,1-21</inkml:trace>
  <inkml:trace contextRef="#ctx0" brushRef="#br1" timeOffset="249176.252">4741 7133,'21'0,"-21"0,21 0,1 0,-22-21,42 0,-42 21,21 0,-21-21,21 21,-21 0,21-21,1 21,-22-22,21 22,-21 0,21-21,0 21,-21 0,21-21,-21 21,21 0,-21 0,22-21,-1 21,-21 0,21-21,0 21,0 0,-21 0,21-21,-21 21,22 0,-1 0,-21-22,21 22,-21 0,21-21,-21 21,21 0,0 0,1-21,-22 21,21 0,0-21,-21 21,21-21,-21 21,21 0,0 0</inkml:trace>
  <inkml:trace contextRef="#ctx0" brushRef="#br1" timeOffset="251536.3868">4847 7154,'0'0,"0"0,42 22,-42-22,21 0,1 0,-1 21,-21-21,21 0,-21 21,21-21,0 21,-21-21,21 0,-21 21,22-21,-22 0,21 0,0 21,-21-21,21 0,-21 0,42 22,-20-22,-1 21,-21-21,21 0,-21 0,21 21,-21-21,21 0,0 0,-21 21,22 0,-1-21,0 21,-21-21,21 22,-21-22,21 21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9D7CC9-D7E8-4B3D-A7D7-E8E9DD13CF8E}" type="datetimeFigureOut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1F3D76-CDA6-4DCA-9A14-8843A5C38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260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5AB010-1A29-4E57-93D0-BFFD1865032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50DA8-918D-4185-9CD2-0CF0D60959B8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820B5-29F8-4BA8-847F-19374B0E8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1207-A784-4B6E-851E-D87F8558A672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CB4B6-598D-4C4C-B827-1BAD96DA6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326C7-5E07-403B-B8ED-DB6D83DE5D13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F75A0-8345-4341-849C-029D7C8BC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4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5BA67-E55B-48B4-A45E-EF8E9420138E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2E2E5-58AC-4633-A06C-EEB4B3EFA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0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91164-B4B6-4978-9004-3CFB21624417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9C0C-9FBF-4ADB-8964-711915002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79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83C2-A88D-42B7-AE7B-59058B2F3328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00D4-AB38-47B0-8A4A-DCC8437B5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31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F7C0-9A27-4892-A68B-015E615DED41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1F1C5-741B-4095-921C-DCF55411F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3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EBA5-06C8-4928-AACE-F092B4D188D7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1492-A19D-435D-822A-81F17FD9A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C82F-6F8A-4EF5-BD15-D7691DC8468F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109F9-4EAB-4B45-87F1-0C5E076D0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9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C4ED7-A6AE-42BA-AC96-FF726A3BB2C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3B7C-E18E-4E07-93EC-47F5B7EB2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2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0270-F61E-466A-A272-9719233D9ACF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1B60-2FC0-4EB6-A9CB-527AA381F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41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3B966-D528-43A3-8AB3-05995BC5654A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E0A430-29DA-4372-B762-FB358637E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customXml" Target="../ink/ink1.x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3000375"/>
            <a:ext cx="7772400" cy="1470025"/>
          </a:xfrm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45720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5" name="Овал 4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вал 3"/>
              <p:cNvSpPr/>
              <p:nvPr/>
            </p:nvSpPr>
            <p:spPr>
              <a:xfrm>
                <a:off x="3882004" y="608056"/>
                <a:ext cx="785818" cy="7858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ru-RU" sz="4400" b="1" i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ru-RU" sz="4400" b="1" i="1" dirty="0" smtClean="0">
                                  <a:solidFill>
                                    <a:srgbClr val="0000FF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kk-KZ" sz="4400" b="1" i="1" dirty="0" smtClean="0">
                                  <a:solidFill>
                                    <a:srgbClr val="0000FF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kk-KZ" sz="4400" b="1" i="1" dirty="0" smtClean="0">
                                  <a:solidFill>
                                    <a:srgbClr val="0000FF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4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Овал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004" y="608056"/>
                <a:ext cx="785818" cy="785818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Овал 17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Овал 25"/>
              <p:cNvSpPr/>
              <p:nvPr/>
            </p:nvSpPr>
            <p:spPr>
              <a:xfrm>
                <a:off x="1167360" y="965246"/>
                <a:ext cx="785818" cy="78581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b="1" i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400" b="1" i="1" dirty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  <m:r>
                            <m:rPr>
                              <m:nor/>
                            </m:rPr>
                            <a:rPr lang="ru-RU" sz="4400" b="1" dirty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m:t> </m:t>
                          </m:r>
                        </m:num>
                        <m:den>
                          <m:r>
                            <a:rPr lang="kk-KZ" sz="4400" b="1" i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Овал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60" y="965246"/>
                <a:ext cx="785818" cy="785818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Овал 26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Овал 34"/>
              <p:cNvSpPr/>
              <p:nvPr/>
            </p:nvSpPr>
            <p:spPr>
              <a:xfrm>
                <a:off x="7786687" y="1393873"/>
                <a:ext cx="1046376" cy="1084237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ru-RU" sz="4400" b="1" i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ru-RU" sz="4400" b="1" i="1" dirty="0" smtClean="0">
                                  <a:solidFill>
                                    <a:srgbClr val="0000FF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kk-KZ" sz="4400" b="1" i="1" dirty="0" smtClean="0">
                                  <a:solidFill>
                                    <a:srgbClr val="0000FF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kk-KZ" sz="4400" b="1" i="1" dirty="0" smtClean="0">
                                  <a:solidFill>
                                    <a:srgbClr val="0000FF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4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5" name="Овал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687" y="1393873"/>
                <a:ext cx="1046376" cy="1084237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Овал 35"/>
          <p:cNvSpPr/>
          <p:nvPr/>
        </p:nvSpPr>
        <p:spPr>
          <a:xfrm rot="2585452">
            <a:off x="6340475" y="768350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357938" y="928688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 rot="19933222">
            <a:off x="6692900" y="769938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2585452">
            <a:off x="2635250" y="3381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652713" y="4984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 rot="19933222">
            <a:off x="2989263" y="338138"/>
            <a:ext cx="44450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2585452">
            <a:off x="8670925" y="9096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8688388" y="10699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19933222">
            <a:off x="9023350" y="909638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 rot="19221648" flipH="1">
            <a:off x="7980363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2352785" flipH="1">
            <a:off x="7897813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364538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8293100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293100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864475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 rot="19221648" flipH="1">
            <a:off x="115888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2352785" flipH="1">
            <a:off x="33338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00063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28625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28625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0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Овал 74"/>
          <p:cNvSpPr/>
          <p:nvPr/>
        </p:nvSpPr>
        <p:spPr>
          <a:xfrm rot="19221648" flipH="1">
            <a:off x="4979988" y="276225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 rot="2352785" flipH="1">
            <a:off x="4897438" y="-31750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5364163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292725" y="355600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292725" y="-144463"/>
            <a:ext cx="71438" cy="28575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4864100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6619875" y="492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643688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5929313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929313" y="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715125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5786438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6286500" y="8572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6256915" y="-142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072198" y="21429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90" name="Овал 89"/>
          <p:cNvSpPr/>
          <p:nvPr/>
        </p:nvSpPr>
        <p:spPr>
          <a:xfrm>
            <a:off x="7143750" y="1071563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Овал 98"/>
              <p:cNvSpPr/>
              <p:nvPr/>
            </p:nvSpPr>
            <p:spPr>
              <a:xfrm>
                <a:off x="285720" y="2357430"/>
                <a:ext cx="785818" cy="785818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b="1" i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4400" b="1" i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kk-KZ" sz="4400" b="1" i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4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9" name="Овал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0" y="2357430"/>
                <a:ext cx="785818" cy="785818"/>
              </a:xfrm>
              <a:prstGeom prst="ellipse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Овал 99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 rot="6882240" flipH="1">
            <a:off x="1788319" y="397669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 rot="4529455">
            <a:off x="2255044" y="570706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9475" y="523875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 rot="4529455">
            <a:off x="2183606" y="284957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 rot="4529455">
            <a:off x="1754982" y="570706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6500826" y="1714488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3857620" y="2143116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0" y="92867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3143240" y="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7072330" y="0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2143108" y="1857364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2643188" y="2357438"/>
            <a:ext cx="357187" cy="3571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5929313" y="235743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1000125" y="0"/>
            <a:ext cx="357188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7643813" y="714375"/>
            <a:ext cx="357187" cy="357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80444"/>
            <a:ext cx="6154553" cy="4571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23528" y="980728"/>
                <a:ext cx="8208912" cy="4196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2)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Раушан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Желтоқсан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айындағы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ауа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райын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белгілеп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отырды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.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Желтоқсан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айының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fPr>
                      <m:num>
                        <m:r>
                          <a:rPr lang="kk-KZ" alt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𝟏𝟑</m:t>
                        </m:r>
                      </m:num>
                      <m:den>
                        <m:r>
                          <a:rPr lang="kk-KZ" alt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𝟑𝟏</m:t>
                        </m:r>
                      </m:den>
                    </m:f>
                  </m:oMath>
                </a14:m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бөлігінде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күн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ашық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болды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fPr>
                      <m:num>
                        <m:r>
                          <a:rPr lang="kk-KZ" alt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𝟖</m:t>
                        </m:r>
                      </m:num>
                      <m:den>
                        <m:r>
                          <a:rPr lang="kk-KZ" alt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𝟑𝟏</m:t>
                        </m:r>
                      </m:den>
                    </m:f>
                  </m:oMath>
                </a14:m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бөлігінде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күн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бұлтты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болып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,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қар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жауды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,  ал </a:t>
                </a:r>
                <a:r>
                  <a:rPr lang="ru-RU" altLang="ru-RU" sz="3200" b="1" dirty="0" smtClean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fPr>
                      <m:num>
                        <m:r>
                          <a:rPr lang="kk-KZ" alt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𝟏𝟎</m:t>
                        </m:r>
                      </m:num>
                      <m:den>
                        <m:r>
                          <a:rPr lang="kk-KZ" alt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𝟑𝟏</m:t>
                        </m:r>
                      </m:den>
                    </m:f>
                  </m:oMath>
                </a14:m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бөлігінде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күн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бұлтты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болды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,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бірақ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қар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жауған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жоқ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.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Ауа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райының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қандай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күні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көп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,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қандай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</a:t>
                </a:r>
                <a:r>
                  <a:rPr lang="ru-RU" altLang="ru-RU" sz="3200" b="1" dirty="0" err="1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күні</a:t>
                </a:r>
                <a:r>
                  <a:rPr lang="ru-RU" altLang="ru-RU" sz="3200" b="1" dirty="0">
                    <a:solidFill>
                      <a:prstClr val="black"/>
                    </a:solidFill>
                    <a:latin typeface="Calibri"/>
                    <a:ea typeface="+mj-ea"/>
                    <a:cs typeface="+mj-cs"/>
                  </a:rPr>
                  <a:t>  аз  ?</a:t>
                </a:r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0728"/>
                <a:ext cx="8208912" cy="4196149"/>
              </a:xfrm>
              <a:prstGeom prst="rect">
                <a:avLst/>
              </a:prstGeom>
              <a:blipFill rotWithShape="1">
                <a:blip r:embed="rId2"/>
                <a:stretch>
                  <a:fillRect l="-1856" t="-1890" r="-1856" b="-4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5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4968552"/>
          </a:xfrm>
        </p:spPr>
        <p:txBody>
          <a:bodyPr/>
          <a:lstStyle/>
          <a:p>
            <a:pPr algn="l"/>
            <a:r>
              <a:rPr lang="kk-KZ" altLang="ru-RU" sz="3600" b="1" dirty="0" smtClean="0"/>
              <a:t/>
            </a:r>
            <a:br>
              <a:rPr lang="kk-KZ" altLang="ru-RU" sz="3600" b="1" dirty="0" smtClean="0"/>
            </a:br>
            <a:endParaRPr lang="ru-RU" altLang="ru-RU" sz="32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11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908720"/>
                <a:ext cx="7632848" cy="410445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kk-KZ" b="1" dirty="0" smtClean="0">
                    <a:latin typeface="+mj-lt"/>
                    <a:ea typeface="Times New Roman"/>
                  </a:rPr>
                  <a:t>3)Тынық мұхит жер шарының сулы ауданының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b="1" i="1" smtClean="0"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kk-KZ" b="1" i="1" smtClean="0">
                            <a:latin typeface="Cambria Math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kk-KZ" b="1" dirty="0" smtClean="0">
                    <a:latin typeface="+mj-lt"/>
                    <a:ea typeface="Times New Roman"/>
                  </a:rPr>
                  <a:t>  </a:t>
                </a:r>
                <a:r>
                  <a:rPr lang="kk-KZ" b="1" dirty="0">
                    <a:latin typeface="+mj-lt"/>
                    <a:ea typeface="Times New Roman"/>
                  </a:rPr>
                  <a:t>бөлігін, </a:t>
                </a:r>
                <a:r>
                  <a:rPr lang="kk-KZ" b="1" dirty="0" smtClean="0">
                    <a:latin typeface="+mj-lt"/>
                    <a:ea typeface="Times New Roman"/>
                  </a:rPr>
                  <a:t> Атлант </a:t>
                </a:r>
                <a:r>
                  <a:rPr lang="kk-KZ" b="1" dirty="0">
                    <a:latin typeface="+mj-lt"/>
                    <a:ea typeface="Times New Roman"/>
                  </a:rPr>
                  <a:t>мұхиты </a:t>
                </a:r>
                <a:r>
                  <a:rPr lang="kk-KZ" b="1" dirty="0" smtClean="0">
                    <a:latin typeface="+mj-lt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b="1" i="1" smtClean="0"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kk-KZ" b="1" i="1">
                            <a:latin typeface="Cambria Math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kk-KZ" b="1" dirty="0">
                    <a:latin typeface="+mj-lt"/>
                    <a:ea typeface="Times New Roman"/>
                  </a:rPr>
                  <a:t>   </a:t>
                </a:r>
                <a:r>
                  <a:rPr lang="kk-KZ" b="1" dirty="0" smtClean="0">
                    <a:latin typeface="+mj-lt"/>
                    <a:ea typeface="Times New Roman"/>
                  </a:rPr>
                  <a:t>бөлігін</a:t>
                </a:r>
                <a:r>
                  <a:rPr lang="kk-KZ" b="1" dirty="0">
                    <a:latin typeface="+mj-lt"/>
                    <a:ea typeface="Times New Roman"/>
                  </a:rPr>
                  <a:t>, </a:t>
                </a:r>
                <a:r>
                  <a:rPr lang="kk-KZ" b="1" dirty="0" smtClean="0">
                    <a:latin typeface="+mj-lt"/>
                    <a:ea typeface="Times New Roman"/>
                  </a:rPr>
                  <a:t> ал </a:t>
                </a:r>
                <a:r>
                  <a:rPr lang="kk-KZ" b="1" dirty="0">
                    <a:latin typeface="+mj-lt"/>
                    <a:ea typeface="Times New Roman"/>
                  </a:rPr>
                  <a:t>Үнді мұхиты </a:t>
                </a:r>
                <a:r>
                  <a:rPr lang="kk-KZ" b="1" dirty="0" smtClean="0">
                    <a:latin typeface="+mj-lt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b="1" i="1" smtClean="0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kk-KZ" b="1" i="1">
                            <a:latin typeface="Cambria Math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kk-KZ" b="1" dirty="0">
                    <a:latin typeface="+mj-lt"/>
                    <a:ea typeface="Times New Roman"/>
                  </a:rPr>
                  <a:t> бөлігін алады. Осы шамаларды салыстырып ең үлкен және ең кіші мұхиттың атын атаңыз  ?</a:t>
                </a:r>
                <a:endParaRPr lang="ru-RU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908720"/>
                <a:ext cx="7632848" cy="4104456"/>
              </a:xfrm>
              <a:blipFill rotWithShape="1">
                <a:blip r:embed="rId2"/>
                <a:stretch>
                  <a:fillRect l="-2077" t="-1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7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4968552"/>
          </a:xfrm>
        </p:spPr>
        <p:txBody>
          <a:bodyPr/>
          <a:lstStyle/>
          <a:p>
            <a:pPr algn="l"/>
            <a:r>
              <a:rPr lang="kk-KZ" altLang="ru-RU" sz="3600" b="1" dirty="0" smtClean="0"/>
              <a:t/>
            </a:r>
            <a:br>
              <a:rPr lang="kk-KZ" altLang="ru-RU" sz="3600" b="1" dirty="0" smtClean="0"/>
            </a:br>
            <a:endParaRPr lang="ru-RU" altLang="ru-RU" sz="32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611560" y="836712"/>
            <a:ext cx="7632848" cy="1080120"/>
          </a:xfrm>
        </p:spPr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80444"/>
            <a:ext cx="6154553" cy="4571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3568" y="188640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altLang="ru-RU" sz="3600" b="1" i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Дескриптор:</a:t>
            </a:r>
            <a:endParaRPr lang="kk-KZ" altLang="ru-RU" sz="3600" b="1" i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r>
              <a:rPr lang="kk-KZ" altLang="ru-RU" sz="3600" b="1" i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білім алушы :</a:t>
            </a:r>
          </a:p>
          <a:p>
            <a:pPr marL="571500" indent="-571500">
              <a:buFontTx/>
              <a:buChar char="-"/>
            </a:pPr>
            <a:r>
              <a:rPr lang="kk-KZ" sz="36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Есепте кездескен бөлшектердің бөлімдерін </a:t>
            </a:r>
            <a:r>
              <a:rPr lang="kk-KZ" sz="3600" b="1" dirty="0">
                <a:solidFill>
                  <a:prstClr val="black"/>
                </a:solidFill>
                <a:latin typeface="Calibri"/>
              </a:rPr>
              <a:t>салыстырады</a:t>
            </a:r>
            <a:r>
              <a:rPr lang="kk-KZ" sz="36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,</a:t>
            </a:r>
            <a:endParaRPr lang="kk-KZ" sz="3600" b="1" dirty="0" smtClean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285750" indent="-285750">
              <a:buFontTx/>
              <a:buChar char="-"/>
            </a:pPr>
            <a:r>
              <a:rPr lang="kk-KZ" sz="36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Бөлшектердің алымдарын салыстырады</a:t>
            </a:r>
            <a:r>
              <a:rPr lang="kk-KZ" sz="36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kk-KZ" sz="36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Есепте қойылған сұраққа  жауап береді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6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467544" y="1628800"/>
            <a:ext cx="8208912" cy="2952328"/>
          </a:xfrm>
        </p:spPr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80444"/>
            <a:ext cx="6154553" cy="4571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b="1" dirty="0" smtClean="0"/>
              <a:t>Қалыптастырушы бағалау тапсырма</a:t>
            </a:r>
            <a:endParaRPr lang="ru-RU" sz="36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07" y="1412776"/>
            <a:ext cx="818349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2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467544" y="1628800"/>
            <a:ext cx="8208912" cy="2952328"/>
          </a:xfrm>
        </p:spPr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14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08720"/>
                <a:ext cx="8640960" cy="46085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kk-KZ" sz="1600" b="1" dirty="0" smtClean="0"/>
                  <a:t>1-нұсқа                                                                                                      2-нұсқа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 smtClean="0"/>
                  <a:t>                                                          1 </a:t>
                </a:r>
                <a:r>
                  <a:rPr lang="kk-KZ" sz="1600" dirty="0"/>
                  <a:t>– </a:t>
                </a:r>
                <a:r>
                  <a:rPr lang="kk-KZ" sz="1600" dirty="0" smtClean="0"/>
                  <a:t>тапсырма                 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 smtClean="0"/>
                  <a:t>   Боялған </a:t>
                </a:r>
                <a:r>
                  <a:rPr lang="kk-KZ" sz="1600" dirty="0"/>
                  <a:t>бөліктерді салыстырыңыз. </a:t>
                </a:r>
                <a:r>
                  <a:rPr lang="kk-KZ" sz="1600" dirty="0" smtClean="0"/>
                  <a:t>       Бос  </a:t>
                </a:r>
                <a:r>
                  <a:rPr lang="kk-KZ" sz="1600" dirty="0"/>
                  <a:t>торкөздерге &lt;, &gt;, = белгілерін қойыңыз:</a:t>
                </a:r>
                <a:endParaRPr lang="ru-RU" sz="1600" dirty="0"/>
              </a:p>
              <a:p>
                <a:endParaRPr lang="kk-KZ" sz="1600" dirty="0"/>
              </a:p>
              <a:p>
                <a:pPr marL="0" indent="0">
                  <a:buNone/>
                </a:pPr>
                <a:endParaRPr lang="kk-KZ" sz="1600" dirty="0" smtClean="0"/>
              </a:p>
              <a:p>
                <a:pPr marL="0" indent="0">
                  <a:buNone/>
                </a:pPr>
                <a:r>
                  <a:rPr lang="kk-KZ" sz="1600" dirty="0" smtClean="0"/>
                  <a:t> </a:t>
                </a:r>
                <a:endParaRPr lang="kk-KZ" sz="1600" dirty="0"/>
              </a:p>
              <a:p>
                <a:endParaRPr lang="kk-KZ" sz="1600" dirty="0" smtClean="0"/>
              </a:p>
              <a:p>
                <a:pPr marL="0" indent="0">
                  <a:buNone/>
                </a:pPr>
                <a:r>
                  <a:rPr lang="kk-KZ" sz="1600" dirty="0"/>
                  <a:t> 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/>
                  <a:t> 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 smtClean="0"/>
                  <a:t>                                                                 2- </a:t>
                </a:r>
                <a:r>
                  <a:rPr lang="kk-KZ" sz="1600" dirty="0"/>
                  <a:t>тапсырма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 smtClean="0"/>
                  <a:t>                                          Жай </a:t>
                </a:r>
                <a:r>
                  <a:rPr lang="kk-KZ" sz="1600" dirty="0"/>
                  <a:t>бөлшектерді салыстырыңдар:</a:t>
                </a:r>
                <a:endParaRPr lang="ru-RU" sz="1600" dirty="0"/>
              </a:p>
              <a:p>
                <a:pPr marL="0" indent="0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sz="2000" dirty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kk-KZ" sz="2000" dirty="0"/>
                  <a:t>    </a:t>
                </a:r>
                <a:r>
                  <a:rPr lang="kk-KZ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kk-KZ" sz="2000" dirty="0"/>
                  <a:t>    </a:t>
                </a:r>
                <a:r>
                  <a:rPr lang="kk-KZ" sz="2000" dirty="0" smtClean="0"/>
                  <a:t> </a:t>
                </a:r>
                <a:r>
                  <a:rPr lang="kk-KZ" sz="2000" dirty="0"/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</a:rPr>
                          <m:t>23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kk-KZ" sz="2000" dirty="0"/>
                  <a:t>      </a:t>
                </a:r>
                <a:r>
                  <a:rPr lang="kk-KZ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</a:rPr>
                          <m:t>23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kk-KZ" sz="2000" dirty="0"/>
                  <a:t>    </a:t>
                </a:r>
                <a:r>
                  <a:rPr lang="kk-KZ" sz="2000" dirty="0" smtClean="0"/>
                  <a:t>с</a:t>
                </a:r>
                <a:r>
                  <a:rPr lang="kk-KZ" sz="2000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kk-KZ" sz="2000" dirty="0"/>
                  <a:t>      </a:t>
                </a:r>
                <a:r>
                  <a:rPr lang="kk-KZ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kk-KZ" sz="2000" dirty="0" smtClean="0">
                    <a:latin typeface="Times New Roman"/>
                    <a:ea typeface="Calibri"/>
                    <a:cs typeface="Times New Roman"/>
                  </a:rPr>
                  <a:t>:            </a:t>
                </a:r>
                <a:r>
                  <a:rPr lang="kk-KZ" sz="1400" dirty="0" smtClean="0">
                    <a:ea typeface="Calibri"/>
                    <a:cs typeface="Times New Roman"/>
                  </a:rPr>
                  <a:t>а</a:t>
                </a:r>
                <a:r>
                  <a:rPr lang="kk-KZ" sz="1400" dirty="0">
                    <a:ea typeface="Calibri"/>
                    <a:cs typeface="Times New Roman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kk-KZ" sz="1800" i="1">
                            <a:latin typeface="Cambria Math"/>
                            <a:ea typeface="Calibri"/>
                            <a:cs typeface="Times New Roman"/>
                          </a:rPr>
                          <m:t>7</m:t>
                        </m:r>
                      </m:num>
                      <m:den>
                        <m:r>
                          <a:rPr lang="kk-KZ" sz="1800" i="1">
                            <a:latin typeface="Cambria Math"/>
                            <a:ea typeface="Calibri"/>
                            <a:cs typeface="Times New Roman"/>
                          </a:rPr>
                          <m:t>10</m:t>
                        </m:r>
                      </m:den>
                    </m:f>
                    <m:r>
                      <a:rPr lang="kk-KZ" sz="1800" i="1">
                        <a:latin typeface="Cambria Math"/>
                        <a:ea typeface="Calibri"/>
                        <a:cs typeface="Times New Roman"/>
                      </a:rPr>
                      <m:t>  </m:t>
                    </m:r>
                  </m:oMath>
                </a14:m>
                <a:r>
                  <a:rPr lang="kk-KZ" sz="1800" dirty="0">
                    <a:ea typeface="Times New Roman"/>
                    <a:cs typeface="Times New Roman"/>
                  </a:rPr>
                  <a:t>   </a:t>
                </a:r>
                <a:r>
                  <a:rPr lang="kk-KZ" sz="1800" dirty="0" smtClean="0"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kk-KZ" sz="1800" i="1"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kk-KZ" sz="1800" i="1">
                            <a:latin typeface="Cambria Math"/>
                            <a:ea typeface="Times New Roman"/>
                            <a:cs typeface="Times New Roman"/>
                          </a:rPr>
                          <m:t>10</m:t>
                        </m:r>
                      </m:den>
                    </m:f>
                  </m:oMath>
                </a14:m>
                <a:r>
                  <a:rPr lang="kk-KZ" sz="1400" dirty="0">
                    <a:ea typeface="Times New Roman"/>
                    <a:cs typeface="Times New Roman"/>
                  </a:rPr>
                  <a:t>         </a:t>
                </a:r>
                <a:r>
                  <a:rPr lang="kk-KZ" sz="1400" dirty="0">
                    <a:ea typeface="Calibri"/>
                    <a:cs typeface="Times New Roman"/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  <a:ea typeface="Calibri"/>
                            <a:cs typeface="Times New Roman"/>
                          </a:rPr>
                          <m:t>7</m:t>
                        </m:r>
                      </m:den>
                    </m:f>
                  </m:oMath>
                </a14:m>
                <a:r>
                  <a:rPr lang="kk-KZ" sz="1400" dirty="0">
                    <a:ea typeface="Times New Roman"/>
                    <a:cs typeface="Times New Roman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den>
                    </m:f>
                  </m:oMath>
                </a14:m>
                <a:r>
                  <a:rPr lang="kk-KZ" sz="1400" dirty="0">
                    <a:ea typeface="Times New Roman"/>
                    <a:cs typeface="Times New Roman"/>
                  </a:rPr>
                  <a:t>     с)</a:t>
                </a:r>
                <a:r>
                  <a:rPr lang="kk-KZ" sz="2000" dirty="0"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den>
                    </m:f>
                  </m:oMath>
                </a14:m>
                <a:r>
                  <a:rPr lang="kk-KZ" sz="1400" dirty="0">
                    <a:ea typeface="Times New Roman"/>
                    <a:cs typeface="Times New Roman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kk-KZ" sz="2000" i="1">
                            <a:latin typeface="Cambria Math"/>
                            <a:ea typeface="Times New Roman"/>
                            <a:cs typeface="Times New Roman"/>
                          </a:rPr>
                          <m:t>7</m:t>
                        </m:r>
                      </m:num>
                      <m:den>
                        <m:r>
                          <a:rPr lang="kk-KZ" sz="2000" i="1">
                            <a:latin typeface="Cambria Math"/>
                            <a:ea typeface="Times New Roman"/>
                            <a:cs typeface="Times New Roman"/>
                          </a:rPr>
                          <m:t>10</m:t>
                        </m:r>
                      </m:den>
                    </m:f>
                  </m:oMath>
                </a14:m>
                <a:endParaRPr lang="ru-RU" sz="1400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sz="1600" dirty="0" smtClean="0">
                    <a:ea typeface="Times New Roman"/>
                    <a:cs typeface="Times New Roman"/>
                  </a:rPr>
                  <a:t>     </a:t>
                </a:r>
                <a:endParaRPr lang="ru-RU" sz="14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ru-RU" sz="1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08720"/>
                <a:ext cx="8640960" cy="4608512"/>
              </a:xfrm>
              <a:blipFill rotWithShape="1">
                <a:blip r:embed="rId2"/>
                <a:stretch>
                  <a:fillRect l="-705" t="-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39136" cy="432048"/>
          </a:xfrm>
        </p:spPr>
        <p:txBody>
          <a:bodyPr/>
          <a:lstStyle/>
          <a:p>
            <a:r>
              <a:rPr lang="kk-KZ" sz="2800" b="1" dirty="0" smtClean="0"/>
              <a:t>қалыптастырушы бағалауға тапсырма</a:t>
            </a:r>
            <a:endParaRPr lang="ru-RU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75" r="61070" b="70775"/>
          <a:stretch/>
        </p:blipFill>
        <p:spPr bwMode="auto">
          <a:xfrm>
            <a:off x="395052" y="1916832"/>
            <a:ext cx="2808795" cy="1214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45" r="68950" b="31277"/>
          <a:stretch/>
        </p:blipFill>
        <p:spPr bwMode="auto">
          <a:xfrm>
            <a:off x="4520839" y="1980774"/>
            <a:ext cx="2880320" cy="108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Рукописные данные 5"/>
              <p14:cNvContentPartPr/>
              <p14:nvPr/>
            </p14:nvContentPartPr>
            <p14:xfrm>
              <a:off x="754200" y="2316600"/>
              <a:ext cx="6576480" cy="2408040"/>
            </p14:xfrm>
          </p:contentPart>
        </mc:Choice>
        <mc:Fallback xmlns="">
          <p:pic>
            <p:nvPicPr>
              <p:cNvPr id="6" name="Рукописные данные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4840" y="2307240"/>
                <a:ext cx="6595200" cy="242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78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4968552"/>
          </a:xfrm>
        </p:spPr>
        <p:txBody>
          <a:bodyPr/>
          <a:lstStyle/>
          <a:p>
            <a:pPr algn="l"/>
            <a:r>
              <a:rPr lang="kk-KZ" altLang="ru-RU" sz="3600" b="1" dirty="0" smtClean="0"/>
              <a:t/>
            </a:r>
            <a:br>
              <a:rPr lang="kk-KZ" altLang="ru-RU" sz="3600" b="1" dirty="0" smtClean="0"/>
            </a:br>
            <a:endParaRPr lang="ru-RU" altLang="ru-RU" sz="32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2123728" y="404664"/>
            <a:ext cx="5472608" cy="1080120"/>
          </a:xfrm>
        </p:spPr>
        <p:txBody>
          <a:bodyPr/>
          <a:lstStyle/>
          <a:p>
            <a:pPr>
              <a:defRPr/>
            </a:pPr>
            <a:r>
              <a:rPr lang="kk-KZ" sz="3600" b="1" dirty="0" smtClean="0">
                <a:solidFill>
                  <a:prstClr val="black"/>
                </a:solidFill>
                <a:ea typeface="+mj-ea"/>
                <a:cs typeface="+mj-cs"/>
              </a:rPr>
              <a:t>Рефлексия. Кері байланыс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013176"/>
            <a:ext cx="6154553" cy="792088"/>
          </a:xfrm>
        </p:spPr>
        <p:txBody>
          <a:bodyPr/>
          <a:lstStyle/>
          <a:p>
            <a:pPr marL="0" indent="0">
              <a:buNone/>
            </a:pPr>
            <a:r>
              <a:rPr lang="kk-KZ" smtClean="0"/>
              <a:t>Үйге тапсырма №№405, 408</a:t>
            </a:r>
            <a:endParaRPr lang="ru-RU" dirty="0"/>
          </a:p>
        </p:txBody>
      </p:sp>
      <p:pic>
        <p:nvPicPr>
          <p:cNvPr id="6" name="Рисунок 5" descr="C:\Users\mergenbaeva_m\Desktop\img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651" y="1628800"/>
            <a:ext cx="4373653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3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ru-RU" altLang="ru-RU" sz="32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6"/>
          <a:stretch/>
        </p:blipFill>
        <p:spPr bwMode="auto">
          <a:xfrm>
            <a:off x="1043608" y="3212976"/>
            <a:ext cx="7492221" cy="1567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Объект 102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800" b="1" i="1" smtClean="0"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kk-KZ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kk-KZ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𝟕</m:t>
                          </m:r>
                        </m:den>
                      </m:f>
                      <m:r>
                        <a:rPr lang="kk-KZ" sz="4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 </m:t>
                      </m:r>
                      <m:f>
                        <m:fPr>
                          <m:ctrlPr>
                            <a:rPr lang="ru-RU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kk-KZ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kk-KZ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den>
                      </m:f>
                      <m:r>
                        <a:rPr lang="kk-KZ" sz="4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f>
                        <m:fPr>
                          <m:ctrlPr>
                            <a:rPr lang="ru-RU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kk-KZ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𝟒</m:t>
                          </m:r>
                        </m:num>
                        <m:den>
                          <m:r>
                            <a:rPr lang="kk-KZ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𝟕</m:t>
                          </m:r>
                        </m:den>
                      </m:f>
                      <m:r>
                        <a:rPr lang="kk-KZ" sz="4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 </m:t>
                      </m:r>
                      <m:f>
                        <m:fPr>
                          <m:ctrlPr>
                            <a:rPr lang="ru-RU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kk-KZ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𝟏𝟑</m:t>
                          </m:r>
                        </m:num>
                        <m:den>
                          <m:r>
                            <a:rPr lang="kk-KZ" sz="4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𝟏𝟎</m:t>
                          </m:r>
                        </m:den>
                      </m:f>
                      <m:r>
                        <a:rPr lang="kk-KZ" sz="4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</m:t>
                      </m:r>
                      <m:r>
                        <a:rPr lang="kk-KZ" sz="4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𝟗</m:t>
                      </m:r>
                      <m:r>
                        <a:rPr lang="kk-KZ" sz="4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</m:oMath>
                  </m:oMathPara>
                </a14:m>
                <a:endParaRPr lang="kk-KZ" sz="4800" b="1" dirty="0" smtClean="0">
                  <a:effectLst/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kk-KZ" dirty="0" smtClean="0"/>
              </a:p>
              <a:p>
                <a:pPr marL="0" indent="0">
                  <a:buNone/>
                </a:pPr>
                <a:endParaRPr lang="kk-KZ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1028" name="Объект 10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3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kk-KZ" altLang="ru-RU" sz="5400" b="1" dirty="0" smtClean="0"/>
              <a:t>Жай бөлшектерді</a:t>
            </a:r>
            <a:br>
              <a:rPr lang="kk-KZ" altLang="ru-RU" sz="5400" b="1" dirty="0" smtClean="0"/>
            </a:br>
            <a:r>
              <a:rPr lang="kk-KZ" altLang="ru-RU" sz="5400" b="1" dirty="0" smtClean="0"/>
              <a:t>салыстыру</a:t>
            </a:r>
            <a:endParaRPr lang="ru-RU" altLang="ru-RU" sz="5400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1689051"/>
          </a:xfrm>
        </p:spPr>
        <p:txBody>
          <a:bodyPr/>
          <a:lstStyle/>
          <a:p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5.1.2.16 </a:t>
            </a:r>
            <a:r>
              <a:rPr lang="kk-KZ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жай  бөлшектерді, аралас сандарды  салыстыру</a:t>
            </a:r>
            <a:endParaRPr lang="ru-RU" altLang="ru-RU" b="1" dirty="0" smtClean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834064" cy="922114"/>
          </a:xfrm>
        </p:spPr>
        <p:txBody>
          <a:bodyPr/>
          <a:lstStyle/>
          <a:p>
            <a:r>
              <a:rPr lang="kk-KZ" sz="3200" b="1" dirty="0" smtClean="0">
                <a:effectLst/>
                <a:latin typeface="Times New Roman"/>
                <a:ea typeface="Times New Roman"/>
                <a:cs typeface="Times New Roman"/>
              </a:rPr>
              <a:t>Жай бөлшектерді салыстыру ережелері </a:t>
            </a:r>
            <a:r>
              <a:rPr lang="en-US" sz="3200" b="1" dirty="0" smtClean="0">
                <a:effectLst/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800" dirty="0" smtClean="0">
                <a:ea typeface="Calibri"/>
                <a:cs typeface="Times New Roman"/>
              </a:rPr>
              <a:t/>
            </a:r>
            <a:br>
              <a:rPr lang="ru-RU" sz="2800" dirty="0" smtClean="0">
                <a:ea typeface="Calibri"/>
                <a:cs typeface="Times New Roman"/>
              </a:rPr>
            </a:br>
            <a:endParaRPr lang="ru-RU" altLang="ru-RU" sz="32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925738"/>
            <a:ext cx="8229600" cy="452596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1)  бөлімдері бірдей жай бөлшектердің қайсысының алымы кіші болса, сол жай бөлшек кіші, ал қайсысының алымы үлкен болса, сол жай бөлшек үлкен болады.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8" r="28815"/>
          <a:stretch/>
        </p:blipFill>
        <p:spPr bwMode="auto">
          <a:xfrm>
            <a:off x="395536" y="3823320"/>
            <a:ext cx="77724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7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kk-KZ" b="1" dirty="0" smtClean="0">
              <a:solidFill>
                <a:srgbClr val="7030A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2. Алымдары бірдей екі бөлшектің қайсысының бөлімі кіші (үлкен) болса, сол бөлшек үлкен (кіші) болады.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8" r="28475" b="22349"/>
          <a:stretch/>
        </p:blipFill>
        <p:spPr bwMode="auto">
          <a:xfrm>
            <a:off x="323528" y="3140968"/>
            <a:ext cx="8463586" cy="139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0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813995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3. Бөлімдері  әртүрлі жай бөлшектерді салыстыру үшін, оларды ортақ бөлімге келтіріп, бөлімдері бірдей бөлшектерді салыстыру ережесін қолданамыз.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alt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9" r="25139"/>
          <a:stretch/>
        </p:blipFill>
        <p:spPr bwMode="auto">
          <a:xfrm>
            <a:off x="755576" y="2564904"/>
            <a:ext cx="7416824" cy="278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80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50513"/>
          </a:xfrm>
        </p:spPr>
        <p:txBody>
          <a:bodyPr/>
          <a:lstStyle/>
          <a:p>
            <a:r>
              <a:rPr lang="kk-KZ" altLang="ru-RU" sz="2400" b="1" i="1" dirty="0" smtClean="0"/>
              <a:t>Бөлшектерді салыстырыңдар</a:t>
            </a:r>
            <a:endParaRPr lang="ru-RU" altLang="ru-RU" sz="2400" b="1" i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" r="79156" b="55466"/>
          <a:stretch/>
        </p:blipFill>
        <p:spPr bwMode="auto">
          <a:xfrm>
            <a:off x="417161" y="378773"/>
            <a:ext cx="3002711" cy="213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30" b="7696"/>
          <a:stretch/>
        </p:blipFill>
        <p:spPr bwMode="auto">
          <a:xfrm>
            <a:off x="4553998" y="476672"/>
            <a:ext cx="2682298" cy="2071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548005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1" dirty="0" smtClean="0">
                <a:effectLst/>
                <a:latin typeface="Times New Roman"/>
                <a:ea typeface="Times New Roman"/>
              </a:rPr>
              <a:t>Бөлшектерді  ортақ   бөлімге  келтіріп,  салыстырыңдар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:</a:t>
            </a:r>
            <a:endParaRPr lang="ru-RU" sz="2400" b="1" i="1" dirty="0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1" r="78936" b="12256"/>
          <a:stretch/>
        </p:blipFill>
        <p:spPr bwMode="auto">
          <a:xfrm>
            <a:off x="2267744" y="3009669"/>
            <a:ext cx="3312368" cy="26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3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r>
              <a:rPr lang="kk-KZ" altLang="ru-RU" sz="2400" b="1" dirty="0" smtClean="0"/>
              <a:t>Сергіту сәті</a:t>
            </a:r>
            <a:endParaRPr lang="ru-RU" altLang="ru-RU" sz="24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80444"/>
            <a:ext cx="6154553" cy="4571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67544" y="836712"/>
                <a:ext cx="1800200" cy="9077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𝟕</m:t>
                          </m:r>
                        </m:num>
                        <m:den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𝟏𝟐</m:t>
                          </m:r>
                        </m:den>
                      </m:f>
                      <m:r>
                        <a:rPr lang="kk-KZ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&gt;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𝟓</m:t>
                          </m:r>
                        </m:num>
                        <m:den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36712"/>
                <a:ext cx="1800200" cy="9077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739618" y="857103"/>
                <a:ext cx="1690656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𝟐𝟎</m:t>
                          </m:r>
                        </m:num>
                        <m:den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𝟒𝟒</m:t>
                          </m:r>
                        </m:den>
                      </m:f>
                      <m:r>
                        <a:rPr lang="kk-KZ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&lt;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𝟔</m:t>
                          </m:r>
                        </m:num>
                        <m:den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𝟒𝟒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618" y="857103"/>
                <a:ext cx="1690656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499713" y="845497"/>
                <a:ext cx="2120259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𝟓</m:t>
                          </m:r>
                        </m:num>
                        <m:den>
                          <m:r>
                            <a:rPr lang="kk-KZ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𝟏𝟎𝟎</m:t>
                          </m:r>
                        </m:den>
                      </m:f>
                      <m:r>
                        <a:rPr lang="kk-KZ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 &lt;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𝟐𝟎</m:t>
                          </m:r>
                        </m:num>
                        <m:den>
                          <m:r>
                            <a:rPr lang="kk-KZ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713" y="845497"/>
                <a:ext cx="2120259" cy="9105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23528" y="2275818"/>
                <a:ext cx="169065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</m:t>
                          </m:r>
                        </m:num>
                        <m:den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𝟏𝟑</m:t>
                          </m:r>
                        </m:den>
                      </m:f>
                      <m:r>
                        <a:rPr lang="kk-KZ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&lt;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𝟔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75818"/>
                <a:ext cx="1690656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013732" y="2275818"/>
                <a:ext cx="141654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</m:t>
                          </m:r>
                        </m:den>
                      </m:f>
                      <m:r>
                        <a:rPr lang="ru-RU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= 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𝟐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</m:t>
                          </m:r>
                        </m:den>
                      </m:f>
                      <m:r>
                        <a:rPr lang="ru-RU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732" y="2275818"/>
                <a:ext cx="1416542" cy="8989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885426" y="2207306"/>
                <a:ext cx="1348831" cy="809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kk-KZ" sz="32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</m:num>
                      <m:den>
                        <m:r>
                          <a:rPr lang="kk-KZ" sz="32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𝟏𝟐</m:t>
                        </m:r>
                      </m:den>
                    </m:f>
                    <m:r>
                      <a:rPr lang="ru-RU" sz="32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</m:num>
                      <m:den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800" b="1" i="1" dirty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 </a:t>
                </a:r>
                <a:endParaRPr lang="ru-RU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5426" y="2207306"/>
                <a:ext cx="1348831" cy="8090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01593" y="3861048"/>
                <a:ext cx="169065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𝟏𝟒</m:t>
                          </m:r>
                        </m:num>
                        <m:den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𝟓𝟐</m:t>
                          </m:r>
                        </m:den>
                      </m:f>
                      <m:r>
                        <a:rPr lang="ru-RU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&lt;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𝟏𝟒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𝟒𝟔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93" y="3861048"/>
                <a:ext cx="1690656" cy="9017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876675" y="3893255"/>
                <a:ext cx="169065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kk-KZ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𝟏𝟐</m:t>
                          </m:r>
                        </m:den>
                      </m:f>
                      <m:r>
                        <a:rPr lang="ru-RU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&gt;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675" y="3893255"/>
                <a:ext cx="1690656" cy="9017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436394" y="3983431"/>
                <a:ext cx="2069669" cy="808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effectLst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kk-KZ" sz="3200" b="1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</m:num>
                      <m:den>
                        <m:r>
                          <a:rPr lang="kk-KZ" sz="32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𝟏𝟐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sz="3200" b="1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&lt;</m:t>
                    </m:r>
                    <m:r>
                      <a:rPr lang="kk-KZ" sz="3200" b="1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𝟐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kk-KZ" sz="3200" b="1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  <m:r>
                          <a:rPr lang="kk-KZ" sz="3200" b="1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394" y="3983431"/>
                <a:ext cx="2069669" cy="808619"/>
              </a:xfrm>
              <a:prstGeom prst="rect">
                <a:avLst/>
              </a:prstGeom>
              <a:blipFill rotWithShape="1">
                <a:blip r:embed="rId10"/>
                <a:stretch>
                  <a:fillRect l="-7670" b="-9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3153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74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332656"/>
                <a:ext cx="8280920" cy="4896544"/>
              </a:xfrm>
            </p:spPr>
            <p:txBody>
              <a:bodyPr/>
              <a:lstStyle/>
              <a:p>
                <a:pPr marL="342900" lvl="0" indent="-342900" algn="l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kk-KZ" altLang="ru-RU" sz="3600" b="1" i="1" dirty="0" smtClean="0"/>
                  <a:t>Мәтінмен берілген тапсырмалар.</a:t>
                </a:r>
                <a:r>
                  <a:rPr lang="kk-KZ" altLang="ru-RU" sz="3600" b="1" dirty="0" smtClean="0"/>
                  <a:t/>
                </a:r>
                <a:br>
                  <a:rPr lang="kk-KZ" altLang="ru-RU" sz="3600" b="1" dirty="0" smtClean="0"/>
                </a:br>
                <a:r>
                  <a:rPr lang="kk-KZ" altLang="ru-RU" sz="3600" b="1" dirty="0" smtClean="0"/>
                  <a:t/>
                </a:r>
                <a:br>
                  <a:rPr lang="kk-KZ" altLang="ru-RU" sz="3600" b="1" dirty="0" smtClean="0"/>
                </a:br>
                <a:r>
                  <a:rPr lang="kk-KZ" altLang="ru-RU" sz="2400" b="1" dirty="0" smtClean="0"/>
                  <a:t>1)</a:t>
                </a:r>
                <a:r>
                  <a:rPr lang="kk-KZ" sz="3200" dirty="0">
                    <a:ea typeface="Times New Roman"/>
                  </a:rPr>
                  <a:t> </a:t>
                </a:r>
                <a:r>
                  <a:rPr lang="kk-KZ" sz="3200" b="1" dirty="0">
                    <a:ea typeface="Times New Roman"/>
                  </a:rPr>
                  <a:t>Оқушы бірінші </a:t>
                </a:r>
                <a:r>
                  <a:rPr lang="kk-KZ" sz="3200" b="1" dirty="0" smtClean="0">
                    <a:ea typeface="Times New Roman"/>
                  </a:rPr>
                  <a:t>күні </a:t>
                </a:r>
                <a:r>
                  <a:rPr lang="kk-KZ" sz="3200" b="1" dirty="0">
                    <a:ea typeface="Times New Roman"/>
                  </a:rPr>
                  <a:t>кітаптың </a:t>
                </a:r>
                <a:r>
                  <a:rPr lang="kk-KZ" sz="3200" b="1" dirty="0" smtClean="0">
                    <a:ea typeface="Times New Roman"/>
                  </a:rPr>
                  <a:t/>
                </a:r>
                <a:br>
                  <a:rPr lang="kk-KZ" sz="3200" b="1" dirty="0" smtClean="0">
                    <a:ea typeface="Times New Roman"/>
                  </a:rPr>
                </a:br>
                <a:r>
                  <a:rPr lang="kk-KZ" sz="3200" b="1" dirty="0" smtClean="0">
                    <a:ea typeface="Times New Roman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kk-KZ" sz="32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kk-KZ" sz="3200" b="1" dirty="0" smtClean="0">
                    <a:ea typeface="Times New Roman"/>
                  </a:rPr>
                  <a:t> бөлігін</a:t>
                </a:r>
                <a:r>
                  <a:rPr lang="kk-KZ" sz="3200" b="1" dirty="0">
                    <a:ea typeface="Times New Roman"/>
                  </a:rPr>
                  <a:t>, екінші күні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sz="32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kk-KZ" sz="3200" b="1" i="1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kk-KZ" sz="3200" b="1" dirty="0" smtClean="0">
                    <a:ea typeface="Times New Roman"/>
                  </a:rPr>
                  <a:t> , ал </a:t>
                </a:r>
                <a:br>
                  <a:rPr lang="kk-KZ" sz="3200" b="1" dirty="0" smtClean="0">
                    <a:ea typeface="Times New Roman"/>
                  </a:rPr>
                </a:br>
                <a:r>
                  <a:rPr lang="kk-KZ" sz="3200" b="1" dirty="0" smtClean="0">
                    <a:ea typeface="Times New Roman"/>
                  </a:rPr>
                  <a:t>үшінші </a:t>
                </a:r>
                <a:r>
                  <a:rPr lang="kk-KZ" sz="3200" b="1" dirty="0">
                    <a:ea typeface="Times New Roman"/>
                  </a:rPr>
                  <a:t>күні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kk-KZ" sz="32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kk-KZ" sz="3200" b="1" i="1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kk-KZ" sz="3200" b="1" dirty="0">
                    <a:ea typeface="Times New Roman"/>
                  </a:rPr>
                  <a:t> бөлігін оқыды. </a:t>
                </a:r>
                <a:r>
                  <a:rPr lang="kk-KZ" sz="3200" b="1" dirty="0" smtClean="0">
                    <a:ea typeface="Times New Roman"/>
                  </a:rPr>
                  <a:t/>
                </a:r>
                <a:br>
                  <a:rPr lang="kk-KZ" sz="3200" b="1" dirty="0" smtClean="0">
                    <a:ea typeface="Times New Roman"/>
                  </a:rPr>
                </a:br>
                <a:r>
                  <a:rPr lang="kk-KZ" sz="3200" b="1" dirty="0" smtClean="0">
                    <a:ea typeface="Times New Roman"/>
                  </a:rPr>
                  <a:t>Оқушы </a:t>
                </a:r>
                <a:r>
                  <a:rPr lang="kk-KZ" sz="3200" b="1" dirty="0">
                    <a:ea typeface="Times New Roman"/>
                  </a:rPr>
                  <a:t>қай күні ең көп оқыды  ?</a:t>
                </a:r>
                <a:r>
                  <a:rPr lang="ru-RU" sz="3200" b="1" dirty="0">
                    <a:ea typeface="Times New Roman"/>
                  </a:rPr>
                  <a:t/>
                </a:r>
                <a:br>
                  <a:rPr lang="ru-RU" sz="3200" b="1" dirty="0">
                    <a:ea typeface="Times New Roman"/>
                  </a:rPr>
                </a:br>
                <a:endParaRPr lang="ru-RU" altLang="ru-RU" sz="3200" b="1" dirty="0" smtClean="0"/>
              </a:p>
            </p:txBody>
          </p:sp>
        </mc:Choice>
        <mc:Fallback xmlns="">
          <p:sp>
            <p:nvSpPr>
              <p:cNvPr id="3074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332656"/>
                <a:ext cx="8280920" cy="4896544"/>
              </a:xfrm>
              <a:blipFill rotWithShape="1">
                <a:blip r:embed="rId2"/>
                <a:stretch>
                  <a:fillRect l="-22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30A8D-5206-4AEB-A8E0-A27BEE838C8E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80444"/>
            <a:ext cx="6154553" cy="4571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85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3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13. математика.</Template>
  <TotalTime>1555</TotalTime>
  <Words>432</Words>
  <Application>Microsoft Office PowerPoint</Application>
  <PresentationFormat>Экран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нач.школа 13. математика.</vt:lpstr>
      <vt:lpstr>Презентация PowerPoint</vt:lpstr>
      <vt:lpstr>Презентация PowerPoint</vt:lpstr>
      <vt:lpstr>Жай бөлшектерді салыстыру</vt:lpstr>
      <vt:lpstr>Жай бөлшектерді салыстыру ережелері : </vt:lpstr>
      <vt:lpstr>Презентация PowerPoint</vt:lpstr>
      <vt:lpstr>Презентация PowerPoint</vt:lpstr>
      <vt:lpstr>Бөлшектерді салыстырыңдар</vt:lpstr>
      <vt:lpstr>Сергіту сәті</vt:lpstr>
      <vt:lpstr>Мәтінмен берілген тапсырмалар.  1) Оқушы бірінші күні кітаптың    1/8 бөлігін, екінші күні 3/8 , ал  үшінші күні 4/8 бөлігін оқыды.  Оқушы қай күні ең көп оқыды  ? </vt:lpstr>
      <vt:lpstr>Презентация PowerPoint</vt:lpstr>
      <vt:lpstr> </vt:lpstr>
      <vt:lpstr> </vt:lpstr>
      <vt:lpstr>Қалыптастырушы бағалау тапсырма</vt:lpstr>
      <vt:lpstr>қалыптастырушы бағалауға тапсырма</vt:lpstr>
      <vt:lpstr>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арай</cp:lastModifiedBy>
  <cp:revision>40</cp:revision>
  <dcterms:created xsi:type="dcterms:W3CDTF">2012-05-01T16:47:02Z</dcterms:created>
  <dcterms:modified xsi:type="dcterms:W3CDTF">2017-11-15T15:33:20Z</dcterms:modified>
</cp:coreProperties>
</file>