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5" r:id="rId9"/>
    <p:sldId id="266" r:id="rId10"/>
    <p:sldId id="264" r:id="rId11"/>
    <p:sldId id="263" r:id="rId12"/>
    <p:sldId id="267" r:id="rId13"/>
    <p:sldId id="268" r:id="rId14"/>
    <p:sldId id="270" r:id="rId15"/>
    <p:sldId id="271" r:id="rId16"/>
    <p:sldId id="26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CFAF8"/>
    <a:srgbClr val="55F13B"/>
    <a:srgbClr val="ABE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79" autoAdjust="0"/>
  </p:normalViewPr>
  <p:slideViewPr>
    <p:cSldViewPr>
      <p:cViewPr varScale="1">
        <p:scale>
          <a:sx n="66" d="100"/>
          <a:sy n="66" d="100"/>
        </p:scale>
        <p:origin x="-8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1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19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573D1-009E-40CF-8779-A03F23A76C5A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33A5-21C9-41AE-ABD1-DA34B8CF3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972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</inkml:traceFormat>
        <inkml:channelProperties>
          <inkml:channelProperty channel="X" name="resolution" value="28.36879" units="1/cm"/>
          <inkml:channelProperty channel="Y" name="resolution" value="28.30189" units="1/cm"/>
        </inkml:channelProperties>
      </inkml:inkSource>
      <inkml:timestamp xml:id="ts0" timeString="2017-11-13T18:08:06.83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16891 6435,'0'0,"-21"0,21 0,-22 21,22-21,-21 0,-21 21,21-21,0 21,21-21,-43 21,22-21,0 0,21 22,-42-1,42-21,-22 0,1 0,0 21,0 0,21-21,-21 0,0 0,21 21,-22-21,22 0,-21 0,0 0,21 21,-21-21,0 22,0-1,21-21,-22 0,1 0,0 0,21 21,-21 0,0-21,0 0,21 0,-22 21,22-21,-42 0,42 0,-42 21,21 1,-1-22,1 0,21 21,-21-21,0 0,21 21,-21-21,0 0,-1 21,22-21,-21 0,21 21,0-21,0 21,0 1,21-22,1 21,-1-21,-21 0,21 21,0 0,0-21,-21 21,21-21,1 21,-1 1,-21-22,42 0,-21 21,0-21,-21 21,22-21,-22 0,21 0,0 0,-21 21,21-21,-21 0,21 0,0 21,-21-21,22 0,-22 0,21 21,-21 1,21-22,0 0,-21 0,21 21,-21-21,21 0,1 0,-1 0,0 0,0 0,-21 21,21 0,0-21,1 0,-1 0,0 21,0-21,-21 0,21 0,-21 0,21 21,1 1,-22-22,21 0,0 21,0-21,-21 0,21 21,-21 0,21-21,1 0,-22 21</inkml:trace>
  <inkml:trace contextRef="#ctx0" brushRef="#br0" timeOffset="12095.6918">5778 12383,'0'21,"0"0,21-21,-21 21,22-21,-1 21,-21 0,21 1,-21-22,42 21,-42 0,21-21,-21 21,22-21,-1 0,-21 21,21 0,0-21,0 22,0-22,1 21,-22-21,21 21,-21-21,21 21,-21-21,21 0,0 0,-21 0,21 0,-21 21,22-21,-1 0,-21 0,21 21,-21 1,0-22,0 21,0-21,0 21,-21 0,0-21,21 0,-22 0,22 21,-21-21,21 0,-42 0,42 21,-21 1,21-22,-43 0,22 0,0 0,21 0,-21 21,21-21,-42 0,42 0,-22 0,22 21,-21-21,0 0,21 21,-21-21,21 0,-21 0,21 0,-21 21,-1-21,22 0,-21 0,21 21,-21-21,21 0,-21 0,0 22</inkml:trace>
  <inkml:trace contextRef="#ctx0" brushRef="#br0" timeOffset="34911.9968">14541 12277,'0'0,"0"21,-21-21,0 21,0-21,0 42,-1-42,-20 22,42-22,-21 21,0-21,21 0,-21 21,21-21,-22 0,22 0,-21 21,0 0,21-21,-21 0,21 0,-42 21,42-21,-22 0,22 0,-21 22,0-1,21-21,-21 21,21-21,-21 0,21 21,0 0,0 22,21-22,-21 0,21-21,-21 21,21-21,-21 21,21-21,1 21,-22 1,21-22,-21 21,21-21,0 21,-21 0,21-21,-21 0,21 21,-21-21,22 21,-1-21,-21 0,21 22,-21-1,21-21,0 21,0-21,-21 21,22 0,-1-21,-21 0,21 21,-21-21,21 22,-21-22,21 21,-21 0,21-21,-21 21,22-21,-22 21</inkml:trace>
  <inkml:trace contextRef="#ctx0" brushRef="#br0" timeOffset="51391.9392">17822 12213,'0'0,"0"0,-21 0,0 21,0 1,21-22,-22 0,22 21,-21-21,21 21,-21-21,0 0,21 21,-21-21,21 21,-21-21,-1 0,22 21,-21-21,0 0,0 22,21-22,-21 21,21-21,-21 0,-1 21,22-21,-21 0,0 21,0 0,21-21,-21 0,21 0,-21 21,-22-21,43 22,-21-22,0 21,0-21,21 0,-21 21,-1-21,22 21,22-21,-22 0,21 21,-21 0,42-21,-42 22,21-22,-21 21,21 0,-21-21,22 0,-1 21,-21-21,21 21,0 0,0-21,-21 22,21-22,-21 0,22 21,-1 0,-21-21,21 21,-21-21,21 0,-21 21,21-21,0 21,-21 1,22-22,-22 21,21 0,0 0,-21-21,21 21,-21-21,21 21,0 1,-21-22,22 21,-22-21,0 21,21-21,-21 21</inkml:trace>
  <inkml:trace contextRef="#ctx0" brushRef="#br0" timeOffset="56784.2476">20362 12277,'0'0,"0"0,-21 21,21-21,-21 0,21 21,-43 0,43 0,-42-21,42 22,-21-22,21 21,-21-21,0 21,21-21,-22 0,1 21,0-21,21 21,-21 0,0-21,0 22,21-22,-22 0,22 21,-42 0,42-21,-21 0,21 21,-21-21,0 0,-1 21,22-21,-21 0,0 21,21-21,0 22,0-22,0 21,0 0,21 0,-21-21,0 21,21-21,1 43,-1-43,0 42,0-42,-21 21,21-21,-21 21,21 0,1-21,-22 22,21-1,21 0,-21-21,0 21,-21 0,22-21,-1 21,0-21,-21 0,21 22,0-1,-21-21,21 21,-21-21,22 21,-1 0,0-21,-21 21,21-21</inkml:trace>
  <inkml:trace contextRef="#ctx0" brushRef="#br0" timeOffset="83447.7727">9715 12213,'0'0,"0"0,-21 21,21-21,-21 22,21-22,-21 21,21-21,-21 0,-1 21,22-21,-21 0,21 0,-21 21,0-21,21 21,-21-21,21 0,-21 0,21 21,-22-21,1 0,0 22,0-22,21 0,-21 21,21-21,-21 0,21 0,-22 0,1 21,21-21,-21 0,21 0,-21 21,0 0,0-21,21 21,-22-21,1 0,21 22,-21-22,21 21,-21-21,21 0,-21 21,21-21,0 21,0-21,0 21,21 0,-21-21,21 22,-21-22,21 21,0-21,-21 21,22 0,-22-21,21 0,0 21,0-21,0 21,0 1,-21-22,22 21,-1-21,-21 0,21 0,-21 21,21 0,-21-21,21 21,0-21,-21 0,22 0,-1 43,0-43,-21 0,21 0,-21 21,21-21,0 0,-21 21,22 0,-1-21,0 21,0-21,0 21</inkml:trace>
  <inkml:trace contextRef="#ctx0" brushRef="#br1" timeOffset="224367.8329">2688 12298,'0'0,"0"0,-21 0,21 0,-21 21,21-21,-43 0,43 21,-21-21,21 0,-21 0,21 0,-21 21,0-21,21 22,-22-22,22 0,-21 0,0 0,21 21,-21-21,21 0,-21 0,21 0,-21 21,-1 0,1-21,0 0,21 0,-21 21,21-21,-21 0,21 0,-21 0,-1 21,1 1,21-22,-21 0,0 0,21 0,-21 21,21-21,-21 0,-1 21,22-21,-21 0,21 21,0 0,21 0,-21-21,22 22,-22-1,21-21,-21 21,21-21,0 21,-21 0,21-21,-21 0,21 21,1-21,-22 0,21 22,-21-22,21 0,-21 21,21-21,0 21,0-21,22 42,-22-42,-21 0,21 0,-21 0,21 21,0 1,1-22,-1 21,-21-21,21 0,-21 21,21 0,-21-21,21 0,0 21,1-21</inkml:trace>
  <inkml:trace contextRef="#ctx0" brushRef="#br1" timeOffset="249176.252">4741 7133,'21'0,"-21"0,21 0,1 0,-22-21,42 0,-42 21,21 0,-21-21,21 21,-21 0,21-21,1 21,-22-22,21 22,-21 0,21-21,0 21,-21 0,21-21,-21 21,21 0,-21 0,22-21,-1 21,-21 0,21-21,0 21,0 0,-21 0,21-21,-21 21,22 0,-1 0,-21-22,21 22,-21 0,21-21,-21 21,21 0,0 0,1-21,-22 21,21 0,0-21,-21 21,21-21,-21 21,21 0,0 0</inkml:trace>
  <inkml:trace contextRef="#ctx0" brushRef="#br1" timeOffset="251536.3868">4847 7154,'0'0,"0"0,42 22,-42-22,21 0,1 0,-1 21,-21-21,21 0,-21 21,21-21,0 21,-21-21,21 0,-21 21,22-21,-22 0,21 0,0 21,-21-21,21 0,-21 0,42 22,-20-22,-1 21,-21-21,21 0,-21 0,21 21,-21-21,21 0,0 0,-21 21,22 0,-1-21,0 21,-21-21,21 22,-21-22,21 21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9D7CC9-D7E8-4B3D-A7D7-E8E9DD13CF8E}" type="datetimeFigureOut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1F3D76-CDA6-4DCA-9A14-8843A5C38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260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5AB010-1A29-4E57-93D0-BFFD1865032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50DA8-918D-4185-9CD2-0CF0D60959B8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820B5-29F8-4BA8-847F-19374B0E8C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36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A1207-A784-4B6E-851E-D87F8558A672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CB4B6-598D-4C4C-B827-1BAD96DA6F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21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326C7-5E07-403B-B8ED-DB6D83DE5D13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F75A0-8345-4341-849C-029D7C8BC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94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5BA67-E55B-48B4-A45E-EF8E9420138E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2E2E5-58AC-4633-A06C-EEB4B3EFA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803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91164-B4B6-4978-9004-3CFB21624417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49C0C-9FBF-4ADB-8964-711915002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79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283C2-A88D-42B7-AE7B-59058B2F3328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600D4-AB38-47B0-8A4A-DCC8437B5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31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3F7C0-9A27-4892-A68B-015E615DED41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1F1C5-741B-4095-921C-DCF55411F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43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4EBA5-06C8-4928-AACE-F092B4D188D7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61492-A19D-435D-822A-81F17FD9A3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C82F-6F8A-4EF5-BD15-D7691DC8468F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109F9-4EAB-4B45-87F1-0C5E076D0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69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C4ED7-A6AE-42BA-AC96-FF726A3BB2C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73B7C-E18E-4E07-93EC-47F5B7EB2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2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10270-F61E-466A-A272-9719233D9ACF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01B60-2FC0-4EB6-A9CB-527AA381F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41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13B966-D528-43A3-8AB3-05995BC5654A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E0A430-29DA-4372-B762-FB358637E9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customXml" Target="../ink/ink1.x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85813" y="3000375"/>
            <a:ext cx="7772400" cy="1470025"/>
          </a:xfrm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88" y="45720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sp>
        <p:nvSpPr>
          <p:cNvPr id="5" name="Овал 4"/>
          <p:cNvSpPr/>
          <p:nvPr/>
        </p:nvSpPr>
        <p:spPr>
          <a:xfrm>
            <a:off x="4405313" y="47783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29125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14750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14750" y="42862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5243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5718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071938" y="128587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071938" y="35718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вал 3"/>
              <p:cNvSpPr/>
              <p:nvPr/>
            </p:nvSpPr>
            <p:spPr>
              <a:xfrm>
                <a:off x="3882004" y="608056"/>
                <a:ext cx="785818" cy="7858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ru-RU" sz="4400" b="1" i="1" dirty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ru-RU" sz="4400" b="1" i="1" dirty="0" smtClean="0">
                                  <a:solidFill>
                                    <a:srgbClr val="0000FF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kk-KZ" sz="4400" b="1" i="1" dirty="0" smtClean="0">
                                  <a:solidFill>
                                    <a:srgbClr val="0000FF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kk-KZ" sz="4400" b="1" i="1" dirty="0" smtClean="0">
                                  <a:solidFill>
                                    <a:srgbClr val="0000FF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ru-RU" sz="4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Овал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004" y="608056"/>
                <a:ext cx="785818" cy="785818"/>
              </a:xfrm>
              <a:prstGeom prst="ellipse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Овал 17"/>
          <p:cNvSpPr/>
          <p:nvPr/>
        </p:nvSpPr>
        <p:spPr>
          <a:xfrm>
            <a:off x="1690688" y="835025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714500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000125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000125" y="78581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785938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57250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357313" y="164306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357313" y="64293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Овал 25"/>
              <p:cNvSpPr/>
              <p:nvPr/>
            </p:nvSpPr>
            <p:spPr>
              <a:xfrm>
                <a:off x="1167360" y="965246"/>
                <a:ext cx="785818" cy="785818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b="1" i="1" dirty="0" smtClean="0">
                              <a:solidFill>
                                <a:srgbClr val="00206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4400" b="1" i="1" dirty="0">
                              <a:solidFill>
                                <a:srgbClr val="00206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𝟒</m:t>
                          </m:r>
                          <m:r>
                            <m:rPr>
                              <m:nor/>
                            </m:rPr>
                            <a:rPr lang="ru-RU" sz="4400" b="1" dirty="0">
                              <a:solidFill>
                                <a:srgbClr val="00206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m:t> </m:t>
                          </m:r>
                        </m:num>
                        <m:den>
                          <m:r>
                            <a:rPr lang="kk-KZ" sz="4400" b="1" i="1" dirty="0" smtClean="0">
                              <a:solidFill>
                                <a:srgbClr val="00206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4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Овал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60" y="965246"/>
                <a:ext cx="785818" cy="785818"/>
              </a:xfrm>
              <a:prstGeom prst="ellipse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Овал 26"/>
          <p:cNvSpPr/>
          <p:nvPr/>
        </p:nvSpPr>
        <p:spPr>
          <a:xfrm>
            <a:off x="8405813" y="1406525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8429625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7715250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715250" y="135731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8501063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7572375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8072438" y="221456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8072438" y="121443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Овал 34"/>
              <p:cNvSpPr/>
              <p:nvPr/>
            </p:nvSpPr>
            <p:spPr>
              <a:xfrm>
                <a:off x="7786687" y="1393873"/>
                <a:ext cx="1046376" cy="1084237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ru-RU" sz="4400" b="1" i="1" dirty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ru-RU" sz="4400" b="1" i="1" dirty="0" smtClean="0">
                                  <a:solidFill>
                                    <a:srgbClr val="0000FF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kk-KZ" sz="4400" b="1" i="1" dirty="0" smtClean="0">
                                  <a:solidFill>
                                    <a:srgbClr val="0000FF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kk-KZ" sz="4400" b="1" i="1" dirty="0" smtClean="0">
                                  <a:solidFill>
                                    <a:srgbClr val="0000FF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𝟒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ru-RU" sz="4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5" name="Овал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6687" y="1393873"/>
                <a:ext cx="1046376" cy="1084237"/>
              </a:xfrm>
              <a:prstGeom prst="ellipse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Овал 35"/>
          <p:cNvSpPr/>
          <p:nvPr/>
        </p:nvSpPr>
        <p:spPr>
          <a:xfrm rot="2585452">
            <a:off x="6340475" y="768350"/>
            <a:ext cx="169863" cy="460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357938" y="928688"/>
            <a:ext cx="46037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 rot="19933222">
            <a:off x="6692900" y="769938"/>
            <a:ext cx="46038" cy="3302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 rot="19221648" flipH="1">
            <a:off x="5402263" y="1706563"/>
            <a:ext cx="455612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 rot="2352785" flipH="1">
            <a:off x="5319713" y="1398588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5786438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5715000" y="1785938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715000" y="1285875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5286375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 rot="2585452">
            <a:off x="2635250" y="338138"/>
            <a:ext cx="169863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2652713" y="498475"/>
            <a:ext cx="46037" cy="24606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 rot="19933222">
            <a:off x="2989263" y="338138"/>
            <a:ext cx="44450" cy="33178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 rot="2585452">
            <a:off x="206375" y="1766888"/>
            <a:ext cx="169863" cy="4445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23838" y="1927225"/>
            <a:ext cx="46037" cy="24606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 rot="19933222">
            <a:off x="560388" y="1766888"/>
            <a:ext cx="44450" cy="3317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 rot="2585452">
            <a:off x="8670925" y="909638"/>
            <a:ext cx="169863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8688388" y="1069975"/>
            <a:ext cx="46037" cy="24606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 rot="19933222">
            <a:off x="9023350" y="909638"/>
            <a:ext cx="46038" cy="33178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 rot="2585452">
            <a:off x="2992438" y="1838325"/>
            <a:ext cx="169862" cy="444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009900" y="1998663"/>
            <a:ext cx="46038" cy="2460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 rot="19933222">
            <a:off x="3346450" y="1838325"/>
            <a:ext cx="44450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 rot="19221648" flipH="1">
            <a:off x="7980363" y="444500"/>
            <a:ext cx="455612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 rot="2352785" flipH="1">
            <a:off x="7897813" y="136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8364538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8293100" y="523875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8293100" y="23813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864475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/>
          <p:cNvSpPr/>
          <p:nvPr/>
        </p:nvSpPr>
        <p:spPr>
          <a:xfrm rot="19221648" flipH="1">
            <a:off x="115888" y="444500"/>
            <a:ext cx="455612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Овал 63"/>
          <p:cNvSpPr/>
          <p:nvPr/>
        </p:nvSpPr>
        <p:spPr>
          <a:xfrm rot="2352785" flipH="1">
            <a:off x="33338" y="136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500063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428625" y="523875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428625" y="23813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0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Овал 68"/>
          <p:cNvSpPr/>
          <p:nvPr/>
        </p:nvSpPr>
        <p:spPr>
          <a:xfrm rot="19221648" flipH="1">
            <a:off x="2479675" y="1587500"/>
            <a:ext cx="455613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Овал 69"/>
          <p:cNvSpPr/>
          <p:nvPr/>
        </p:nvSpPr>
        <p:spPr>
          <a:xfrm rot="2352785" flipH="1">
            <a:off x="2397125" y="1279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2863850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2792413" y="1666875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2792413" y="1166813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2363788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5" name="Овал 74"/>
          <p:cNvSpPr/>
          <p:nvPr/>
        </p:nvSpPr>
        <p:spPr>
          <a:xfrm rot="19221648" flipH="1">
            <a:off x="4979988" y="276225"/>
            <a:ext cx="455612" cy="873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6" name="Овал 75"/>
          <p:cNvSpPr/>
          <p:nvPr/>
        </p:nvSpPr>
        <p:spPr>
          <a:xfrm rot="2352785" flipH="1">
            <a:off x="4897438" y="-31750"/>
            <a:ext cx="454025" cy="635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5364163" y="141288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5292725" y="355600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5292725" y="-144463"/>
            <a:ext cx="71438" cy="28575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4864100" y="141288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6619875" y="492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6643688" y="7143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5929313" y="7143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5929313" y="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6715125" y="357188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5786438" y="357188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6286500" y="85725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6256915" y="-1428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6072198" y="214290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90" name="Овал 89"/>
          <p:cNvSpPr/>
          <p:nvPr/>
        </p:nvSpPr>
        <p:spPr>
          <a:xfrm>
            <a:off x="7143750" y="1071563"/>
            <a:ext cx="46038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833438" y="2192338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857250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142875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142875" y="214312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928688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0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500063" y="300037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500063" y="200025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Овал 98"/>
              <p:cNvSpPr/>
              <p:nvPr/>
            </p:nvSpPr>
            <p:spPr>
              <a:xfrm>
                <a:off x="285720" y="2357430"/>
                <a:ext cx="785818" cy="785818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b="1" i="1" dirty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sz="4400" b="1" i="1" dirty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kk-KZ" sz="4400" b="1" i="1" dirty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4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9" name="Овал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20" y="2357430"/>
                <a:ext cx="785818" cy="785818"/>
              </a:xfrm>
              <a:prstGeom prst="ellipse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Овал 99"/>
          <p:cNvSpPr/>
          <p:nvPr/>
        </p:nvSpPr>
        <p:spPr>
          <a:xfrm>
            <a:off x="1116013" y="2141538"/>
            <a:ext cx="46037" cy="24606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 rot="19221648" flipH="1">
            <a:off x="1479550" y="2516188"/>
            <a:ext cx="455613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Овал 101"/>
          <p:cNvSpPr/>
          <p:nvPr/>
        </p:nvSpPr>
        <p:spPr>
          <a:xfrm rot="2352785" flipH="1">
            <a:off x="1397000" y="2208213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1863725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1792288" y="2595563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1792288" y="2095500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1363663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Овал 106"/>
          <p:cNvSpPr/>
          <p:nvPr/>
        </p:nvSpPr>
        <p:spPr>
          <a:xfrm rot="19221648" flipH="1">
            <a:off x="7051675" y="2587625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8" name="Овал 107"/>
          <p:cNvSpPr/>
          <p:nvPr/>
        </p:nvSpPr>
        <p:spPr>
          <a:xfrm rot="2352785" flipH="1">
            <a:off x="6969125" y="2279650"/>
            <a:ext cx="454025" cy="619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9" name="Овал 108"/>
          <p:cNvSpPr/>
          <p:nvPr/>
        </p:nvSpPr>
        <p:spPr>
          <a:xfrm>
            <a:off x="7435850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Овал 109"/>
          <p:cNvSpPr/>
          <p:nvPr/>
        </p:nvSpPr>
        <p:spPr>
          <a:xfrm>
            <a:off x="7364413" y="2667000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1" name="Овал 110"/>
          <p:cNvSpPr/>
          <p:nvPr/>
        </p:nvSpPr>
        <p:spPr>
          <a:xfrm>
            <a:off x="7364413" y="2166938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6935788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3" name="Овал 112"/>
          <p:cNvSpPr/>
          <p:nvPr/>
        </p:nvSpPr>
        <p:spPr>
          <a:xfrm rot="18305469">
            <a:off x="5200650" y="2386013"/>
            <a:ext cx="169863" cy="460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4" name="Овал 113"/>
          <p:cNvSpPr/>
          <p:nvPr/>
        </p:nvSpPr>
        <p:spPr>
          <a:xfrm rot="15720017">
            <a:off x="5217319" y="2545557"/>
            <a:ext cx="46037" cy="2476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5" name="Овал 114"/>
          <p:cNvSpPr/>
          <p:nvPr/>
        </p:nvSpPr>
        <p:spPr>
          <a:xfrm rot="14053239">
            <a:off x="5553075" y="2386013"/>
            <a:ext cx="46037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6" name="Овал 115"/>
          <p:cNvSpPr/>
          <p:nvPr/>
        </p:nvSpPr>
        <p:spPr>
          <a:xfrm rot="13341665" flipH="1">
            <a:off x="4687888" y="2135188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7" name="Овал 116"/>
          <p:cNvSpPr/>
          <p:nvPr/>
        </p:nvSpPr>
        <p:spPr>
          <a:xfrm rot="18072802" flipH="1">
            <a:off x="4604544" y="1828006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8" name="Овал 117"/>
          <p:cNvSpPr/>
          <p:nvPr/>
        </p:nvSpPr>
        <p:spPr>
          <a:xfrm rot="15720017">
            <a:off x="5072857" y="1999456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9" name="Овал 118"/>
          <p:cNvSpPr/>
          <p:nvPr/>
        </p:nvSpPr>
        <p:spPr>
          <a:xfrm rot="15720017">
            <a:off x="5001419" y="2213769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Овал 119"/>
          <p:cNvSpPr/>
          <p:nvPr/>
        </p:nvSpPr>
        <p:spPr>
          <a:xfrm rot="15720017">
            <a:off x="5001419" y="1713707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1" name="Овал 120"/>
          <p:cNvSpPr/>
          <p:nvPr/>
        </p:nvSpPr>
        <p:spPr>
          <a:xfrm rot="15720017">
            <a:off x="4572794" y="1999456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" name="Овал 121"/>
          <p:cNvSpPr/>
          <p:nvPr/>
        </p:nvSpPr>
        <p:spPr>
          <a:xfrm rot="2151103" flipH="1">
            <a:off x="1870075" y="704850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" name="Овал 122"/>
          <p:cNvSpPr/>
          <p:nvPr/>
        </p:nvSpPr>
        <p:spPr>
          <a:xfrm rot="6882240" flipH="1">
            <a:off x="1788319" y="397669"/>
            <a:ext cx="454025" cy="619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4" name="Овал 123"/>
          <p:cNvSpPr/>
          <p:nvPr/>
        </p:nvSpPr>
        <p:spPr>
          <a:xfrm rot="4529455">
            <a:off x="2255044" y="570706"/>
            <a:ext cx="285750" cy="71438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5" name="Овал 124"/>
          <p:cNvSpPr/>
          <p:nvPr/>
        </p:nvSpPr>
        <p:spPr>
          <a:xfrm>
            <a:off x="2149475" y="523875"/>
            <a:ext cx="71438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6" name="Овал 125"/>
          <p:cNvSpPr/>
          <p:nvPr/>
        </p:nvSpPr>
        <p:spPr>
          <a:xfrm rot="4529455">
            <a:off x="2183606" y="284957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7" name="Овал 126"/>
          <p:cNvSpPr/>
          <p:nvPr/>
        </p:nvSpPr>
        <p:spPr>
          <a:xfrm rot="4529455">
            <a:off x="1754982" y="570706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8" name="Овал 127"/>
          <p:cNvSpPr/>
          <p:nvPr/>
        </p:nvSpPr>
        <p:spPr>
          <a:xfrm>
            <a:off x="6500826" y="1714488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9" name="Овал 128"/>
          <p:cNvSpPr/>
          <p:nvPr/>
        </p:nvSpPr>
        <p:spPr>
          <a:xfrm>
            <a:off x="3857620" y="2143116"/>
            <a:ext cx="428628" cy="42862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0" name="Овал 129"/>
          <p:cNvSpPr/>
          <p:nvPr/>
        </p:nvSpPr>
        <p:spPr>
          <a:xfrm>
            <a:off x="0" y="928670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1" name="Овал 130"/>
          <p:cNvSpPr/>
          <p:nvPr/>
        </p:nvSpPr>
        <p:spPr>
          <a:xfrm>
            <a:off x="3143240" y="0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2" name="Овал 131"/>
          <p:cNvSpPr/>
          <p:nvPr/>
        </p:nvSpPr>
        <p:spPr>
          <a:xfrm>
            <a:off x="7072330" y="0"/>
            <a:ext cx="428628" cy="4286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" name="Овал 132"/>
          <p:cNvSpPr/>
          <p:nvPr/>
        </p:nvSpPr>
        <p:spPr>
          <a:xfrm>
            <a:off x="2143108" y="1857364"/>
            <a:ext cx="428628" cy="42862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4" name="Прямоугольник 133"/>
          <p:cNvSpPr/>
          <p:nvPr/>
        </p:nvSpPr>
        <p:spPr>
          <a:xfrm>
            <a:off x="2643188" y="2357438"/>
            <a:ext cx="357187" cy="3571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5" name="Прямоугольник 134"/>
          <p:cNvSpPr/>
          <p:nvPr/>
        </p:nvSpPr>
        <p:spPr>
          <a:xfrm>
            <a:off x="5929313" y="2357438"/>
            <a:ext cx="357187" cy="357187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6" name="Прямоугольник 135"/>
          <p:cNvSpPr/>
          <p:nvPr/>
        </p:nvSpPr>
        <p:spPr>
          <a:xfrm>
            <a:off x="3214688" y="1357313"/>
            <a:ext cx="357187" cy="3571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7" name="Прямоугольник 136"/>
          <p:cNvSpPr/>
          <p:nvPr/>
        </p:nvSpPr>
        <p:spPr>
          <a:xfrm>
            <a:off x="1000125" y="0"/>
            <a:ext cx="357188" cy="357188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8" name="Прямоугольник 137"/>
          <p:cNvSpPr/>
          <p:nvPr/>
        </p:nvSpPr>
        <p:spPr>
          <a:xfrm>
            <a:off x="7643813" y="714375"/>
            <a:ext cx="357187" cy="357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5" grpId="0" animBg="1"/>
      <p:bldP spid="136" grpId="0" animBg="1"/>
      <p:bldP spid="137" grpId="0" animBg="1"/>
      <p:bldP spid="13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80444"/>
            <a:ext cx="6154553" cy="4571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23528" y="980728"/>
                <a:ext cx="8208912" cy="4196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2)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Раушан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Желтоқсан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айындағы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ауа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райын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белгілеп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отырды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.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Желтоқсан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айының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200" b="1" i="1">
                            <a:solidFill>
                              <a:prstClr val="black"/>
                            </a:solidFill>
                            <a:latin typeface="Cambria Math"/>
                            <a:ea typeface="+mj-ea"/>
                            <a:cs typeface="+mj-cs"/>
                          </a:rPr>
                        </m:ctrlPr>
                      </m:fPr>
                      <m:num>
                        <m:r>
                          <a:rPr lang="kk-KZ" altLang="ru-RU" sz="3200" b="1" i="1">
                            <a:solidFill>
                              <a:prstClr val="black"/>
                            </a:solidFill>
                            <a:latin typeface="Cambria Math"/>
                            <a:ea typeface="+mj-ea"/>
                            <a:cs typeface="+mj-cs"/>
                          </a:rPr>
                          <m:t>𝟏𝟑</m:t>
                        </m:r>
                      </m:num>
                      <m:den>
                        <m:r>
                          <a:rPr lang="kk-KZ" altLang="ru-RU" sz="3200" b="1" i="1">
                            <a:solidFill>
                              <a:prstClr val="black"/>
                            </a:solidFill>
                            <a:latin typeface="Cambria Math"/>
                            <a:ea typeface="+mj-ea"/>
                            <a:cs typeface="+mj-cs"/>
                          </a:rPr>
                          <m:t>𝟑𝟏</m:t>
                        </m:r>
                      </m:den>
                    </m:f>
                  </m:oMath>
                </a14:m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 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бөлігінде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күн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ашық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болды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200" b="1" i="1">
                            <a:solidFill>
                              <a:prstClr val="black"/>
                            </a:solidFill>
                            <a:latin typeface="Cambria Math"/>
                            <a:ea typeface="+mj-ea"/>
                            <a:cs typeface="+mj-cs"/>
                          </a:rPr>
                        </m:ctrlPr>
                      </m:fPr>
                      <m:num>
                        <m:r>
                          <a:rPr lang="kk-KZ" altLang="ru-RU" sz="3200" b="1" i="1">
                            <a:solidFill>
                              <a:prstClr val="black"/>
                            </a:solidFill>
                            <a:latin typeface="Cambria Math"/>
                            <a:ea typeface="+mj-ea"/>
                            <a:cs typeface="+mj-cs"/>
                          </a:rPr>
                          <m:t>𝟖</m:t>
                        </m:r>
                      </m:num>
                      <m:den>
                        <m:r>
                          <a:rPr lang="kk-KZ" altLang="ru-RU" sz="3200" b="1" i="1">
                            <a:solidFill>
                              <a:prstClr val="black"/>
                            </a:solidFill>
                            <a:latin typeface="Cambria Math"/>
                            <a:ea typeface="+mj-ea"/>
                            <a:cs typeface="+mj-cs"/>
                          </a:rPr>
                          <m:t>𝟑𝟏</m:t>
                        </m:r>
                      </m:den>
                    </m:f>
                  </m:oMath>
                </a14:m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бөлігінде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күн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бұлтты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болып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,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қар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жауды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,  ал </a:t>
                </a:r>
                <a:r>
                  <a:rPr lang="ru-RU" altLang="ru-RU" sz="3200" b="1" dirty="0" smtClean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3200" b="1" i="1">
                            <a:solidFill>
                              <a:prstClr val="black"/>
                            </a:solidFill>
                            <a:latin typeface="Cambria Math"/>
                            <a:ea typeface="+mj-ea"/>
                            <a:cs typeface="+mj-cs"/>
                          </a:rPr>
                        </m:ctrlPr>
                      </m:fPr>
                      <m:num>
                        <m:r>
                          <a:rPr lang="kk-KZ" altLang="ru-RU" sz="3200" b="1" i="1">
                            <a:solidFill>
                              <a:prstClr val="black"/>
                            </a:solidFill>
                            <a:latin typeface="Cambria Math"/>
                            <a:ea typeface="+mj-ea"/>
                            <a:cs typeface="+mj-cs"/>
                          </a:rPr>
                          <m:t>𝟏𝟎</m:t>
                        </m:r>
                      </m:num>
                      <m:den>
                        <m:r>
                          <a:rPr lang="kk-KZ" altLang="ru-RU" sz="3200" b="1" i="1">
                            <a:solidFill>
                              <a:prstClr val="black"/>
                            </a:solidFill>
                            <a:latin typeface="Cambria Math"/>
                            <a:ea typeface="+mj-ea"/>
                            <a:cs typeface="+mj-cs"/>
                          </a:rPr>
                          <m:t>𝟑𝟏</m:t>
                        </m:r>
                      </m:den>
                    </m:f>
                  </m:oMath>
                </a14:m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бөлігінде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күн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бұлтты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болды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,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бірақ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қар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жауған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жоқ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.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Ауа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райының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қандай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күні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көп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,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қандай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 </a:t>
                </a:r>
                <a:r>
                  <a:rPr lang="ru-RU" altLang="ru-RU" sz="3200" b="1" dirty="0" err="1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күні</a:t>
                </a:r>
                <a:r>
                  <a:rPr lang="ru-RU" altLang="ru-RU" sz="3200" b="1" dirty="0">
                    <a:solidFill>
                      <a:prstClr val="black"/>
                    </a:solidFill>
                    <a:latin typeface="Calibri"/>
                    <a:ea typeface="+mj-ea"/>
                    <a:cs typeface="+mj-cs"/>
                  </a:rPr>
                  <a:t>  аз  ?</a:t>
                </a:r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80728"/>
                <a:ext cx="8208912" cy="4196149"/>
              </a:xfrm>
              <a:prstGeom prst="rect">
                <a:avLst/>
              </a:prstGeom>
              <a:blipFill rotWithShape="1">
                <a:blip r:embed="rId2"/>
                <a:stretch>
                  <a:fillRect l="-1856" t="-1890" r="-1856" b="-4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952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4968552"/>
          </a:xfrm>
        </p:spPr>
        <p:txBody>
          <a:bodyPr/>
          <a:lstStyle/>
          <a:p>
            <a:pPr algn="l"/>
            <a:r>
              <a:rPr lang="kk-KZ" altLang="ru-RU" sz="3600" b="1" dirty="0" smtClean="0"/>
              <a:t/>
            </a:r>
            <a:br>
              <a:rPr lang="kk-KZ" altLang="ru-RU" sz="3600" b="1" dirty="0" smtClean="0"/>
            </a:br>
            <a:endParaRPr lang="ru-RU" altLang="ru-RU" sz="3200" b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11</a:t>
            </a:fld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55576" y="908720"/>
                <a:ext cx="7632848" cy="410445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b="1" dirty="0" smtClean="0">
                    <a:latin typeface="+mj-lt"/>
                    <a:ea typeface="Times New Roman"/>
                  </a:rPr>
                  <a:t>3)Тынық мұхит жер шарының сулы ауданының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b="1" i="1" smtClean="0"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kk-KZ" b="1" i="1" smtClean="0">
                            <a:latin typeface="Cambria Math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kk-KZ" b="1" dirty="0" smtClean="0">
                    <a:latin typeface="+mj-lt"/>
                    <a:ea typeface="Times New Roman"/>
                  </a:rPr>
                  <a:t>  </a:t>
                </a:r>
                <a:r>
                  <a:rPr lang="kk-KZ" b="1" dirty="0">
                    <a:latin typeface="+mj-lt"/>
                    <a:ea typeface="Times New Roman"/>
                  </a:rPr>
                  <a:t>бөлігін, </a:t>
                </a:r>
                <a:r>
                  <a:rPr lang="kk-KZ" b="1" dirty="0" smtClean="0">
                    <a:latin typeface="+mj-lt"/>
                    <a:ea typeface="Times New Roman"/>
                  </a:rPr>
                  <a:t> Атлант </a:t>
                </a:r>
                <a:r>
                  <a:rPr lang="kk-KZ" b="1" dirty="0">
                    <a:latin typeface="+mj-lt"/>
                    <a:ea typeface="Times New Roman"/>
                  </a:rPr>
                  <a:t>мұхиты </a:t>
                </a:r>
                <a:r>
                  <a:rPr lang="kk-KZ" b="1" dirty="0" smtClean="0">
                    <a:latin typeface="+mj-lt"/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kk-KZ" b="1" i="1" smtClean="0">
                            <a:latin typeface="Cambria Math"/>
                          </a:rPr>
                          <m:t>𝟏𝟑</m:t>
                        </m:r>
                      </m:num>
                      <m:den>
                        <m:r>
                          <a:rPr lang="kk-KZ" b="1" i="1">
                            <a:latin typeface="Cambria Math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kk-KZ" b="1" dirty="0">
                    <a:latin typeface="+mj-lt"/>
                    <a:ea typeface="Times New Roman"/>
                  </a:rPr>
                  <a:t>   </a:t>
                </a:r>
                <a:r>
                  <a:rPr lang="kk-KZ" b="1" dirty="0" smtClean="0">
                    <a:latin typeface="+mj-lt"/>
                    <a:ea typeface="Times New Roman"/>
                  </a:rPr>
                  <a:t>бөлігін</a:t>
                </a:r>
                <a:r>
                  <a:rPr lang="kk-KZ" b="1" dirty="0">
                    <a:latin typeface="+mj-lt"/>
                    <a:ea typeface="Times New Roman"/>
                  </a:rPr>
                  <a:t>, </a:t>
                </a:r>
                <a:r>
                  <a:rPr lang="kk-KZ" b="1" dirty="0" smtClean="0">
                    <a:latin typeface="+mj-lt"/>
                    <a:ea typeface="Times New Roman"/>
                  </a:rPr>
                  <a:t> ал </a:t>
                </a:r>
                <a:r>
                  <a:rPr lang="kk-KZ" b="1" dirty="0">
                    <a:latin typeface="+mj-lt"/>
                    <a:ea typeface="Times New Roman"/>
                  </a:rPr>
                  <a:t>Үнді мұхиты </a:t>
                </a:r>
                <a:r>
                  <a:rPr lang="kk-KZ" b="1" dirty="0" smtClean="0">
                    <a:latin typeface="+mj-lt"/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kk-KZ" b="1" i="1" smtClean="0"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kk-KZ" b="1" i="1">
                            <a:latin typeface="Cambria Math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kk-KZ" b="1" dirty="0">
                    <a:latin typeface="+mj-lt"/>
                    <a:ea typeface="Times New Roman"/>
                  </a:rPr>
                  <a:t> бөлігін алады. Осы шамаларды салыстырып ең үлкен және ең кіші мұхиттың атын атаңыз  ?</a:t>
                </a:r>
                <a:endParaRPr lang="ru-RU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576" y="908720"/>
                <a:ext cx="7632848" cy="4104456"/>
              </a:xfrm>
              <a:blipFill rotWithShape="1">
                <a:blip r:embed="rId2"/>
                <a:stretch>
                  <a:fillRect l="-2077" t="-19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97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4968552"/>
          </a:xfrm>
        </p:spPr>
        <p:txBody>
          <a:bodyPr/>
          <a:lstStyle/>
          <a:p>
            <a:pPr algn="l"/>
            <a:r>
              <a:rPr lang="kk-KZ" altLang="ru-RU" sz="3600" b="1" dirty="0" smtClean="0"/>
              <a:t/>
            </a:r>
            <a:br>
              <a:rPr lang="kk-KZ" altLang="ru-RU" sz="3600" b="1" dirty="0" smtClean="0"/>
            </a:br>
            <a:endParaRPr lang="ru-RU" altLang="ru-RU" sz="3200" b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611560" y="836712"/>
            <a:ext cx="7632848" cy="1080120"/>
          </a:xfrm>
        </p:spPr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80444"/>
            <a:ext cx="6154553" cy="4571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83568" y="188640"/>
            <a:ext cx="79928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altLang="ru-RU" sz="3600" b="1" i="1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Дескриптор:</a:t>
            </a:r>
            <a:endParaRPr lang="kk-KZ" altLang="ru-RU" sz="3600" b="1" i="1" dirty="0">
              <a:solidFill>
                <a:prstClr val="black"/>
              </a:solidFill>
              <a:latin typeface="Calibri"/>
              <a:ea typeface="+mj-ea"/>
              <a:cs typeface="+mj-cs"/>
            </a:endParaRPr>
          </a:p>
          <a:p>
            <a:r>
              <a:rPr lang="kk-KZ" altLang="ru-RU" sz="3600" b="1" i="1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білім алушы :</a:t>
            </a:r>
          </a:p>
          <a:p>
            <a:pPr marL="571500" indent="-571500">
              <a:buFontTx/>
              <a:buChar char="-"/>
            </a:pPr>
            <a:r>
              <a:rPr lang="kk-KZ" sz="3600" b="1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Есепте кездескен бөлшектердің бөлімдерін </a:t>
            </a:r>
            <a:r>
              <a:rPr lang="kk-KZ" sz="3600" b="1" dirty="0">
                <a:solidFill>
                  <a:prstClr val="black"/>
                </a:solidFill>
                <a:latin typeface="Calibri"/>
              </a:rPr>
              <a:t>салыстырады</a:t>
            </a:r>
            <a:r>
              <a:rPr lang="kk-KZ" sz="3600" b="1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,</a:t>
            </a:r>
            <a:endParaRPr lang="kk-KZ" sz="3600" b="1" dirty="0" smtClean="0">
              <a:solidFill>
                <a:prstClr val="black"/>
              </a:solidFill>
              <a:latin typeface="Calibri"/>
              <a:ea typeface="+mj-ea"/>
              <a:cs typeface="+mj-cs"/>
            </a:endParaRPr>
          </a:p>
          <a:p>
            <a:pPr marL="285750" indent="-285750">
              <a:buFontTx/>
              <a:buChar char="-"/>
            </a:pPr>
            <a:r>
              <a:rPr lang="kk-KZ" sz="3600" b="1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Бөлшектердің алымдарын салыстырады</a:t>
            </a:r>
            <a:r>
              <a:rPr lang="kk-KZ" sz="3600" b="1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,</a:t>
            </a:r>
          </a:p>
          <a:p>
            <a:pPr marL="285750" indent="-285750">
              <a:buFontTx/>
              <a:buChar char="-"/>
            </a:pPr>
            <a:r>
              <a:rPr lang="kk-KZ" sz="3600" b="1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Есепте қойылған сұраққа  жауап береді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861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467544" y="1628800"/>
            <a:ext cx="8208912" cy="2952328"/>
          </a:xfrm>
        </p:spPr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80444"/>
            <a:ext cx="6154553" cy="4571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b="1" dirty="0" smtClean="0"/>
              <a:t>Қалыптастырушы бағалау тапсырма</a:t>
            </a:r>
            <a:endParaRPr lang="ru-RU" sz="36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07" y="1412776"/>
            <a:ext cx="818349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22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467544" y="1628800"/>
            <a:ext cx="8208912" cy="2952328"/>
          </a:xfrm>
        </p:spPr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14</a:t>
            </a:fld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908720"/>
                <a:ext cx="8640960" cy="460851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sz="1600" b="1" dirty="0" smtClean="0"/>
                  <a:t>1-нұсқа                                                                                                      2-нұсқа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dirty="0" smtClean="0"/>
                  <a:t>                                                          1 </a:t>
                </a:r>
                <a:r>
                  <a:rPr lang="kk-KZ" sz="1600" dirty="0"/>
                  <a:t>– </a:t>
                </a:r>
                <a:r>
                  <a:rPr lang="kk-KZ" sz="1600" dirty="0" smtClean="0"/>
                  <a:t>тапсырма                 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dirty="0" smtClean="0"/>
                  <a:t>   Боялған </a:t>
                </a:r>
                <a:r>
                  <a:rPr lang="kk-KZ" sz="1600" dirty="0"/>
                  <a:t>бөліктерді салыстырыңыз. </a:t>
                </a:r>
                <a:r>
                  <a:rPr lang="kk-KZ" sz="1600" dirty="0" smtClean="0"/>
                  <a:t>       Бос  </a:t>
                </a:r>
                <a:r>
                  <a:rPr lang="kk-KZ" sz="1600" dirty="0"/>
                  <a:t>торкөздерге &lt;, &gt;, = белгілерін қойыңыз:</a:t>
                </a:r>
                <a:endParaRPr lang="ru-RU" sz="1600" dirty="0"/>
              </a:p>
              <a:p>
                <a:endParaRPr lang="kk-KZ" sz="1600" dirty="0"/>
              </a:p>
              <a:p>
                <a:pPr marL="0" indent="0">
                  <a:buNone/>
                </a:pPr>
                <a:endParaRPr lang="kk-KZ" sz="1600" dirty="0" smtClean="0"/>
              </a:p>
              <a:p>
                <a:pPr marL="0" indent="0">
                  <a:buNone/>
                </a:pPr>
                <a:r>
                  <a:rPr lang="kk-KZ" sz="1600" dirty="0" smtClean="0"/>
                  <a:t> </a:t>
                </a:r>
                <a:endParaRPr lang="kk-KZ" sz="1600" dirty="0"/>
              </a:p>
              <a:p>
                <a:endParaRPr lang="kk-KZ" sz="1600" dirty="0" smtClean="0"/>
              </a:p>
              <a:p>
                <a:pPr marL="0" indent="0">
                  <a:buNone/>
                </a:pPr>
                <a:r>
                  <a:rPr lang="kk-KZ" sz="1600" dirty="0"/>
                  <a:t> 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dirty="0"/>
                  <a:t> 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dirty="0" smtClean="0"/>
                  <a:t>                                                                 2- </a:t>
                </a:r>
                <a:r>
                  <a:rPr lang="kk-KZ" sz="1600" dirty="0"/>
                  <a:t>тапсырма</a:t>
                </a:r>
                <a:endParaRPr lang="ru-RU" sz="1600" dirty="0"/>
              </a:p>
              <a:p>
                <a:pPr marL="0" indent="0">
                  <a:buNone/>
                </a:pPr>
                <a:r>
                  <a:rPr lang="kk-KZ" sz="1600" dirty="0" smtClean="0"/>
                  <a:t>                                          Жай </a:t>
                </a:r>
                <a:r>
                  <a:rPr lang="kk-KZ" sz="1600" dirty="0"/>
                  <a:t>бөлшектерді салыстырыңдар:</a:t>
                </a:r>
                <a:endParaRPr lang="ru-RU" sz="1600" dirty="0"/>
              </a:p>
              <a:p>
                <a:pPr marL="0" indent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sz="2000" dirty="0"/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kk-KZ" sz="2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kk-KZ" sz="2000" i="1">
                            <a:latin typeface="Cambria Math"/>
                          </a:rPr>
                          <m:t>13</m:t>
                        </m:r>
                      </m:den>
                    </m:f>
                  </m:oMath>
                </a14:m>
                <a:r>
                  <a:rPr lang="kk-KZ" sz="2000" dirty="0"/>
                  <a:t>    </a:t>
                </a:r>
                <a:r>
                  <a:rPr lang="kk-KZ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kk-KZ" sz="2000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kk-KZ" sz="2000" i="1">
                            <a:latin typeface="Cambria Math"/>
                          </a:rPr>
                          <m:t>13</m:t>
                        </m:r>
                      </m:den>
                    </m:f>
                  </m:oMath>
                </a14:m>
                <a:r>
                  <a:rPr lang="kk-KZ" sz="2000" dirty="0"/>
                  <a:t>    </a:t>
                </a:r>
                <a:r>
                  <a:rPr lang="kk-KZ" sz="2000" dirty="0" smtClean="0"/>
                  <a:t> </a:t>
                </a:r>
                <a:r>
                  <a:rPr lang="kk-KZ" sz="2000" dirty="0"/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kk-KZ" sz="2000" i="1">
                            <a:latin typeface="Cambria Math"/>
                          </a:rPr>
                          <m:t>23</m:t>
                        </m:r>
                      </m:num>
                      <m:den>
                        <m:r>
                          <a:rPr lang="kk-KZ" sz="20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kk-KZ" sz="2000" dirty="0"/>
                  <a:t>      </a:t>
                </a:r>
                <a:r>
                  <a:rPr lang="kk-KZ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kk-KZ" sz="2000" i="1">
                            <a:latin typeface="Cambria Math"/>
                          </a:rPr>
                          <m:t>23</m:t>
                        </m:r>
                      </m:num>
                      <m:den>
                        <m:r>
                          <a:rPr lang="kk-KZ" sz="2000" i="1">
                            <a:latin typeface="Cambria Math"/>
                          </a:rPr>
                          <m:t>35</m:t>
                        </m:r>
                      </m:den>
                    </m:f>
                  </m:oMath>
                </a14:m>
                <a:r>
                  <a:rPr lang="kk-KZ" sz="2000" dirty="0"/>
                  <a:t>    </a:t>
                </a:r>
                <a:r>
                  <a:rPr lang="kk-KZ" sz="2000" dirty="0" smtClean="0"/>
                  <a:t>с</a:t>
                </a:r>
                <a:r>
                  <a:rPr lang="kk-KZ" sz="2000" dirty="0"/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kk-KZ" sz="2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kk-KZ" sz="20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kk-KZ" sz="2000" dirty="0"/>
                  <a:t>      </a:t>
                </a:r>
                <a:r>
                  <a:rPr lang="kk-KZ" sz="20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kk-KZ" sz="2000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kk-KZ" sz="2000" i="1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kk-KZ" sz="2000" dirty="0" smtClean="0">
                    <a:latin typeface="Times New Roman"/>
                    <a:ea typeface="Calibri"/>
                    <a:cs typeface="Times New Roman"/>
                  </a:rPr>
                  <a:t>:            </a:t>
                </a:r>
                <a:r>
                  <a:rPr lang="kk-KZ" sz="1400" dirty="0" smtClean="0">
                    <a:ea typeface="Calibri"/>
                    <a:cs typeface="Times New Roman"/>
                  </a:rPr>
                  <a:t>а</a:t>
                </a:r>
                <a:r>
                  <a:rPr lang="kk-KZ" sz="1400" dirty="0">
                    <a:ea typeface="Calibri"/>
                    <a:cs typeface="Times New Roman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1800" i="1">
                            <a:latin typeface="Cambria Math"/>
                            <a:ea typeface="Calibri"/>
                            <a:cs typeface="Times New Roman"/>
                          </a:rPr>
                          <m:t>7</m:t>
                        </m:r>
                      </m:num>
                      <m:den>
                        <m:r>
                          <a:rPr lang="kk-KZ" sz="1800" i="1">
                            <a:latin typeface="Cambria Math"/>
                            <a:ea typeface="Calibri"/>
                            <a:cs typeface="Times New Roman"/>
                          </a:rPr>
                          <m:t>10</m:t>
                        </m:r>
                      </m:den>
                    </m:f>
                    <m:r>
                      <a:rPr lang="kk-KZ" sz="1800" i="1">
                        <a:latin typeface="Cambria Math"/>
                        <a:ea typeface="Calibri"/>
                        <a:cs typeface="Times New Roman"/>
                      </a:rPr>
                      <m:t>  </m:t>
                    </m:r>
                  </m:oMath>
                </a14:m>
                <a:r>
                  <a:rPr lang="kk-KZ" sz="1800" dirty="0">
                    <a:ea typeface="Times New Roman"/>
                    <a:cs typeface="Times New Roman"/>
                  </a:rPr>
                  <a:t>   </a:t>
                </a:r>
                <a:r>
                  <a:rPr lang="kk-KZ" sz="1800" dirty="0" smtClean="0"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1800" i="1"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kk-KZ" sz="1800" i="1">
                            <a:latin typeface="Cambria Math"/>
                            <a:ea typeface="Times New Roman"/>
                            <a:cs typeface="Times New Roman"/>
                          </a:rPr>
                          <m:t>10</m:t>
                        </m:r>
                      </m:den>
                    </m:f>
                  </m:oMath>
                </a14:m>
                <a:r>
                  <a:rPr lang="kk-KZ" sz="1400" dirty="0">
                    <a:ea typeface="Times New Roman"/>
                    <a:cs typeface="Times New Roman"/>
                  </a:rPr>
                  <a:t>         </a:t>
                </a:r>
                <a:r>
                  <a:rPr lang="kk-KZ" sz="1400" dirty="0">
                    <a:ea typeface="Calibri"/>
                    <a:cs typeface="Times New Roman"/>
                  </a:rPr>
                  <a:t>б)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000" i="1"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num>
                      <m:den>
                        <m:r>
                          <a:rPr lang="kk-KZ" sz="2000" i="1">
                            <a:latin typeface="Cambria Math"/>
                            <a:ea typeface="Calibri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r>
                  <a:rPr lang="kk-KZ" sz="1400" dirty="0">
                    <a:ea typeface="Times New Roman"/>
                    <a:cs typeface="Times New Roman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000" i="1"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num>
                      <m:den>
                        <m:r>
                          <a:rPr lang="kk-KZ" sz="2000" i="1"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sz="1400" dirty="0">
                    <a:ea typeface="Times New Roman"/>
                    <a:cs typeface="Times New Roman"/>
                  </a:rPr>
                  <a:t>     с)</a:t>
                </a:r>
                <a:r>
                  <a:rPr lang="kk-KZ" sz="2000" dirty="0"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000" i="1"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kk-KZ" sz="2000" i="1"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sz="1400" dirty="0">
                    <a:ea typeface="Times New Roman"/>
                    <a:cs typeface="Times New Roman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000" i="1"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num>
                      <m:den>
                        <m:r>
                          <a:rPr lang="kk-KZ" sz="2000" i="1">
                            <a:latin typeface="Cambria Math"/>
                            <a:ea typeface="Times New Roman"/>
                            <a:cs typeface="Times New Roman"/>
                          </a:rPr>
                          <m:t>10</m:t>
                        </m:r>
                      </m:den>
                    </m:f>
                  </m:oMath>
                </a14:m>
                <a:endParaRPr lang="ru-RU" sz="1400" dirty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sz="1600" dirty="0" smtClean="0">
                    <a:ea typeface="Times New Roman"/>
                    <a:cs typeface="Times New Roman"/>
                  </a:rPr>
                  <a:t>     </a:t>
                </a:r>
                <a:endParaRPr lang="ru-RU" sz="14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ru-RU" sz="1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908720"/>
                <a:ext cx="8640960" cy="4608512"/>
              </a:xfrm>
              <a:blipFill rotWithShape="1">
                <a:blip r:embed="rId2"/>
                <a:stretch>
                  <a:fillRect l="-705" t="-3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139136" cy="432048"/>
          </a:xfrm>
        </p:spPr>
        <p:txBody>
          <a:bodyPr/>
          <a:lstStyle/>
          <a:p>
            <a:r>
              <a:rPr lang="kk-KZ" sz="2800" b="1" dirty="0" smtClean="0"/>
              <a:t>қалыптастырушы бағалауға тапсырма</a:t>
            </a:r>
            <a:endParaRPr lang="ru-RU" sz="28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75" r="61070" b="70775"/>
          <a:stretch/>
        </p:blipFill>
        <p:spPr bwMode="auto">
          <a:xfrm>
            <a:off x="395052" y="1916832"/>
            <a:ext cx="2808795" cy="1214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45" r="68950" b="31277"/>
          <a:stretch/>
        </p:blipFill>
        <p:spPr bwMode="auto">
          <a:xfrm>
            <a:off x="4520839" y="1980774"/>
            <a:ext cx="2880320" cy="1086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Рукописные данные 5"/>
              <p14:cNvContentPartPr/>
              <p14:nvPr/>
            </p14:nvContentPartPr>
            <p14:xfrm>
              <a:off x="754200" y="2316600"/>
              <a:ext cx="6576480" cy="2408040"/>
            </p14:xfrm>
          </p:contentPart>
        </mc:Choice>
        <mc:Fallback xmlns="">
          <p:pic>
            <p:nvPicPr>
              <p:cNvPr id="6" name="Рукописные данные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4840" y="2307240"/>
                <a:ext cx="6595200" cy="242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782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4968552"/>
          </a:xfrm>
        </p:spPr>
        <p:txBody>
          <a:bodyPr/>
          <a:lstStyle/>
          <a:p>
            <a:pPr algn="l"/>
            <a:r>
              <a:rPr lang="kk-KZ" altLang="ru-RU" sz="3600" b="1" dirty="0" smtClean="0"/>
              <a:t/>
            </a:r>
            <a:br>
              <a:rPr lang="kk-KZ" altLang="ru-RU" sz="3600" b="1" dirty="0" smtClean="0"/>
            </a:br>
            <a:endParaRPr lang="ru-RU" altLang="ru-RU" sz="3200" b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2123728" y="404664"/>
            <a:ext cx="5472608" cy="1080120"/>
          </a:xfrm>
        </p:spPr>
        <p:txBody>
          <a:bodyPr/>
          <a:lstStyle/>
          <a:p>
            <a:pPr>
              <a:defRPr/>
            </a:pPr>
            <a:r>
              <a:rPr lang="kk-KZ" sz="3600" b="1" dirty="0" smtClean="0">
                <a:solidFill>
                  <a:prstClr val="black"/>
                </a:solidFill>
                <a:ea typeface="+mj-ea"/>
                <a:cs typeface="+mj-cs"/>
              </a:rPr>
              <a:t>Рефлексия. Кері байланыс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013176"/>
            <a:ext cx="6154553" cy="792088"/>
          </a:xfrm>
        </p:spPr>
        <p:txBody>
          <a:bodyPr/>
          <a:lstStyle/>
          <a:p>
            <a:pPr marL="0" indent="0">
              <a:buNone/>
            </a:pPr>
            <a:r>
              <a:rPr lang="kk-KZ" smtClean="0"/>
              <a:t>Үйге тапсырма №№405, 408</a:t>
            </a:r>
            <a:endParaRPr lang="ru-RU" dirty="0"/>
          </a:p>
        </p:txBody>
      </p:sp>
      <p:pic>
        <p:nvPicPr>
          <p:cNvPr id="6" name="Рисунок 5" descr="C:\Users\mergenbaeva_m\Desktop\img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651" y="1628800"/>
            <a:ext cx="4373653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335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endParaRPr lang="ru-RU" altLang="ru-RU" sz="3200" b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16</a:t>
            </a:fld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2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6"/>
          <a:stretch/>
        </p:blipFill>
        <p:spPr bwMode="auto">
          <a:xfrm>
            <a:off x="1043608" y="3212976"/>
            <a:ext cx="7492221" cy="1567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28" name="Объект 1027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800" b="1" i="1" smtClean="0"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kk-KZ" sz="4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num>
                        <m:den>
                          <m:r>
                            <a:rPr lang="kk-KZ" sz="4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𝟕</m:t>
                          </m:r>
                        </m:den>
                      </m:f>
                      <m:r>
                        <a:rPr lang="kk-KZ" sz="4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;  </m:t>
                      </m:r>
                      <m:f>
                        <m:fPr>
                          <m:ctrlPr>
                            <a:rPr lang="ru-RU" sz="4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kk-KZ" sz="4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a:rPr lang="kk-KZ" sz="4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den>
                      </m:f>
                      <m:r>
                        <a:rPr lang="kk-KZ" sz="4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; </m:t>
                      </m:r>
                      <m:f>
                        <m:fPr>
                          <m:ctrlPr>
                            <a:rPr lang="ru-RU" sz="4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kk-KZ" sz="4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𝟒</m:t>
                          </m:r>
                        </m:num>
                        <m:den>
                          <m:r>
                            <a:rPr lang="kk-KZ" sz="4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𝟕</m:t>
                          </m:r>
                        </m:den>
                      </m:f>
                      <m:r>
                        <a:rPr lang="kk-KZ" sz="4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;  </m:t>
                      </m:r>
                      <m:f>
                        <m:fPr>
                          <m:ctrlPr>
                            <a:rPr lang="ru-RU" sz="4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kk-KZ" sz="4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𝟏𝟑</m:t>
                          </m:r>
                        </m:num>
                        <m:den>
                          <m:r>
                            <a:rPr lang="kk-KZ" sz="4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𝟏𝟎</m:t>
                          </m:r>
                        </m:den>
                      </m:f>
                      <m:r>
                        <a:rPr lang="kk-KZ" sz="4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;</m:t>
                      </m:r>
                      <m:r>
                        <a:rPr lang="kk-KZ" sz="4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𝟗</m:t>
                      </m:r>
                      <m:r>
                        <a:rPr lang="kk-KZ" sz="4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; </m:t>
                      </m:r>
                    </m:oMath>
                  </m:oMathPara>
                </a14:m>
                <a:endParaRPr lang="kk-KZ" sz="4800" b="1" dirty="0" smtClean="0">
                  <a:effectLst/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kk-KZ" dirty="0" smtClean="0"/>
              </a:p>
              <a:p>
                <a:pPr marL="0" indent="0">
                  <a:buNone/>
                </a:pPr>
                <a:endParaRPr lang="kk-KZ" dirty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1028" name="Объект 102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4704"/>
                <a:ext cx="8229600" cy="5361459"/>
              </a:xfr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736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/>
          <a:lstStyle/>
          <a:p>
            <a:r>
              <a:rPr lang="kk-KZ" altLang="ru-RU" sz="5400" b="1" dirty="0" smtClean="0"/>
              <a:t>Жай бөлшектерді</a:t>
            </a:r>
            <a:br>
              <a:rPr lang="kk-KZ" altLang="ru-RU" sz="5400" b="1" dirty="0" smtClean="0"/>
            </a:br>
            <a:r>
              <a:rPr lang="kk-KZ" altLang="ru-RU" sz="5400" b="1" dirty="0" smtClean="0"/>
              <a:t>салыстыру</a:t>
            </a:r>
            <a:endParaRPr lang="ru-RU" altLang="ru-RU" sz="5400" b="1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67544" y="3501008"/>
            <a:ext cx="8229600" cy="1689051"/>
          </a:xfrm>
        </p:spPr>
        <p:txBody>
          <a:bodyPr/>
          <a:lstStyle/>
          <a:p>
            <a:r>
              <a:rPr lang="ru-RU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5.1.2.16 </a:t>
            </a:r>
            <a:r>
              <a:rPr lang="kk-KZ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</a:rPr>
              <a:t>жай  бөлшектерді, аралас сандарды  салыстыру</a:t>
            </a:r>
            <a:endParaRPr lang="ru-RU" altLang="ru-RU" b="1" dirty="0" smtClean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834064" cy="922114"/>
          </a:xfrm>
        </p:spPr>
        <p:txBody>
          <a:bodyPr/>
          <a:lstStyle/>
          <a:p>
            <a:r>
              <a:rPr lang="kk-KZ" sz="3200" b="1" dirty="0" smtClean="0">
                <a:effectLst/>
                <a:latin typeface="Times New Roman"/>
                <a:ea typeface="Times New Roman"/>
                <a:cs typeface="Times New Roman"/>
              </a:rPr>
              <a:t>Жай бөлшектерді салыстыру ережелері </a:t>
            </a:r>
            <a:r>
              <a:rPr lang="en-US" sz="3200" b="1" dirty="0" smtClean="0">
                <a:effectLst/>
                <a:latin typeface="Times New Roman"/>
                <a:ea typeface="Times New Roman"/>
                <a:cs typeface="Times New Roman"/>
              </a:rPr>
              <a:t>:</a:t>
            </a:r>
            <a:r>
              <a:rPr lang="ru-RU" sz="2800" dirty="0" smtClean="0">
                <a:ea typeface="Calibri"/>
                <a:cs typeface="Times New Roman"/>
              </a:rPr>
              <a:t/>
            </a:r>
            <a:br>
              <a:rPr lang="ru-RU" sz="2800" dirty="0" smtClean="0">
                <a:ea typeface="Calibri"/>
                <a:cs typeface="Times New Roman"/>
              </a:rPr>
            </a:br>
            <a:endParaRPr lang="ru-RU" altLang="ru-RU" sz="3200" b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925738"/>
            <a:ext cx="8229600" cy="452596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b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</a:rPr>
              <a:t>1)  бөлімдері бірдей жай бөлшектердің қайсысының алымы кіші болса, сол жай бөлшек кіші, ал қайсысының алымы үлкен болса, сол жай бөлшек үлкен болады.</a:t>
            </a:r>
            <a:endParaRPr lang="ru-RU" sz="2800" dirty="0"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dirty="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48" r="28815"/>
          <a:stretch/>
        </p:blipFill>
        <p:spPr bwMode="auto">
          <a:xfrm>
            <a:off x="395536" y="3823320"/>
            <a:ext cx="777240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373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kk-KZ" b="1" dirty="0" smtClean="0">
              <a:solidFill>
                <a:srgbClr val="7030A0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b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</a:rPr>
              <a:t>2. Алымдары бірдей екі бөлшектің қайсысының бөлімі кіші (үлкен) болса, сол бөлшек үлкен (кіші) болады.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2800" dirty="0">
              <a:ea typeface="Calibri"/>
              <a:cs typeface="Times New Roman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5</a:t>
            </a:fld>
            <a:endParaRPr lang="ru-RU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38" r="28475" b="22349"/>
          <a:stretch/>
        </p:blipFill>
        <p:spPr bwMode="auto">
          <a:xfrm>
            <a:off x="323528" y="3140968"/>
            <a:ext cx="8463586" cy="139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05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813995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b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</a:rPr>
              <a:t>3. Бөлімдері  әртүрлі жай бөлшектерді салыстыру үшін, оларды ортақ бөлімге келтіріп, бөлімдері бірдей бөлшектерді салыстыру ережесін қолданамыз.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alt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6</a:t>
            </a:fld>
            <a:endParaRPr lang="ru-RU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89" r="25139"/>
          <a:stretch/>
        </p:blipFill>
        <p:spPr bwMode="auto">
          <a:xfrm>
            <a:off x="755576" y="2564904"/>
            <a:ext cx="7416824" cy="2784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480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550513"/>
          </a:xfrm>
        </p:spPr>
        <p:txBody>
          <a:bodyPr/>
          <a:lstStyle/>
          <a:p>
            <a:r>
              <a:rPr lang="kk-KZ" altLang="ru-RU" sz="2400" b="1" i="1" dirty="0" smtClean="0"/>
              <a:t>Бөлшектерді салыстырыңдар</a:t>
            </a:r>
            <a:endParaRPr lang="ru-RU" altLang="ru-RU" sz="2400" b="1" i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7</a:t>
            </a:fld>
            <a:endParaRPr lang="ru-RU"/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1" r="79156" b="55466"/>
          <a:stretch/>
        </p:blipFill>
        <p:spPr bwMode="auto">
          <a:xfrm>
            <a:off x="417161" y="378773"/>
            <a:ext cx="3002711" cy="2137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30" b="7696"/>
          <a:stretch/>
        </p:blipFill>
        <p:spPr bwMode="auto">
          <a:xfrm>
            <a:off x="4553998" y="476672"/>
            <a:ext cx="2682298" cy="2071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2548005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i="1" dirty="0" smtClean="0">
                <a:effectLst/>
                <a:latin typeface="Times New Roman"/>
                <a:ea typeface="Times New Roman"/>
              </a:rPr>
              <a:t>Бөлшектерді  ортақ   бөлімге  келтіріп,  салыстырыңдар</a:t>
            </a:r>
            <a:r>
              <a:rPr lang="en-US" sz="2400" b="1" i="1" dirty="0" smtClean="0">
                <a:effectLst/>
                <a:latin typeface="Times New Roman"/>
                <a:ea typeface="Times New Roman"/>
              </a:rPr>
              <a:t>:</a:t>
            </a:r>
            <a:endParaRPr lang="ru-RU" sz="2400" b="1" i="1" dirty="0"/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1" r="78936" b="12256"/>
          <a:stretch/>
        </p:blipFill>
        <p:spPr bwMode="auto">
          <a:xfrm>
            <a:off x="2267744" y="3009669"/>
            <a:ext cx="3312368" cy="265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33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/>
          <a:lstStyle/>
          <a:p>
            <a:r>
              <a:rPr lang="kk-KZ" altLang="ru-RU" sz="2400" b="1" dirty="0" smtClean="0"/>
              <a:t>Сергіту сәті</a:t>
            </a:r>
            <a:endParaRPr lang="ru-RU" altLang="ru-RU" sz="2400" b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80444"/>
            <a:ext cx="6154553" cy="4571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67544" y="836712"/>
                <a:ext cx="1800200" cy="9077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𝟕</m:t>
                          </m:r>
                        </m:num>
                        <m:den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𝟏𝟐</m:t>
                          </m:r>
                        </m:den>
                      </m:f>
                      <m:r>
                        <a:rPr lang="kk-KZ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&gt;</m:t>
                      </m:r>
                      <m:f>
                        <m:fPr>
                          <m:ctrlPr>
                            <a:rPr lang="ru-RU" sz="2800" b="1" i="1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𝟓</m:t>
                          </m:r>
                        </m:num>
                        <m:den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36712"/>
                <a:ext cx="1800200" cy="90774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739618" y="857103"/>
                <a:ext cx="1690656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𝟐𝟎</m:t>
                          </m:r>
                        </m:num>
                        <m:den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𝟒𝟒</m:t>
                          </m:r>
                        </m:den>
                      </m:f>
                      <m:r>
                        <a:rPr lang="kk-KZ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&lt;</m:t>
                      </m:r>
                      <m:f>
                        <m:fPr>
                          <m:ctrlPr>
                            <a:rPr lang="ru-RU" sz="2800" b="1" i="1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𝟔</m:t>
                          </m:r>
                        </m:num>
                        <m:den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𝟒𝟒</m:t>
                          </m:r>
                        </m:den>
                      </m:f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618" y="857103"/>
                <a:ext cx="1690656" cy="8989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499713" y="845497"/>
                <a:ext cx="2120259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solidFill>
                                <a:prstClr val="black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𝟓</m:t>
                          </m:r>
                        </m:num>
                        <m:den>
                          <m:r>
                            <a:rPr lang="kk-KZ" sz="2800" b="1" i="1">
                              <a:solidFill>
                                <a:prstClr val="black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𝟏𝟎𝟎</m:t>
                          </m:r>
                        </m:den>
                      </m:f>
                      <m:r>
                        <a:rPr lang="kk-KZ" sz="28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 &lt;</m:t>
                      </m:r>
                      <m:f>
                        <m:fPr>
                          <m:ctrlPr>
                            <a:rPr lang="ru-RU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solidFill>
                                <a:prstClr val="black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𝟐𝟎</m:t>
                          </m:r>
                        </m:num>
                        <m:den>
                          <m:r>
                            <a:rPr lang="kk-KZ" sz="2800" b="1" i="1">
                              <a:solidFill>
                                <a:prstClr val="black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9713" y="845497"/>
                <a:ext cx="2120259" cy="91057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23528" y="2275818"/>
                <a:ext cx="169065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𝟒</m:t>
                          </m:r>
                        </m:num>
                        <m:den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𝟏𝟑</m:t>
                          </m:r>
                        </m:den>
                      </m:f>
                      <m:r>
                        <a:rPr lang="kk-KZ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&lt;</m:t>
                      </m:r>
                      <m:f>
                        <m:fPr>
                          <m:ctrlPr>
                            <a:rPr lang="ru-RU" sz="2800" b="1" i="1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𝟔</m:t>
                          </m:r>
                        </m:num>
                        <m:den>
                          <m:r>
                            <a:rPr lang="ru-RU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275818"/>
                <a:ext cx="1690656" cy="9017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013732" y="2275818"/>
                <a:ext cx="1416542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𝟒</m:t>
                          </m:r>
                        </m:den>
                      </m:f>
                      <m:r>
                        <a:rPr lang="ru-RU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= </m:t>
                      </m:r>
                      <m:f>
                        <m:fPr>
                          <m:ctrlPr>
                            <a:rPr lang="ru-RU" sz="2800" b="1" i="1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𝟐</m:t>
                          </m:r>
                        </m:num>
                        <m:den>
                          <m:r>
                            <a:rPr lang="ru-RU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𝟒</m:t>
                          </m:r>
                        </m:den>
                      </m:f>
                      <m:r>
                        <a:rPr lang="ru-RU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732" y="2275818"/>
                <a:ext cx="1416542" cy="89896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885426" y="2207306"/>
                <a:ext cx="1348831" cy="809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𝟓</m:t>
                        </m:r>
                      </m:num>
                      <m:den>
                        <m:r>
                          <a:rPr lang="kk-KZ" sz="32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𝟏𝟐</m:t>
                        </m:r>
                      </m:den>
                    </m:f>
                    <m:r>
                      <a:rPr lang="ru-RU" sz="32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&gt;</m:t>
                    </m:r>
                    <m:f>
                      <m:fPr>
                        <m:ctrlP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𝟓</m:t>
                        </m:r>
                      </m:num>
                      <m:den>
                        <m: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800" b="1" i="1" dirty="0">
                    <a:solidFill>
                      <a:prstClr val="black"/>
                    </a:solidFill>
                    <a:latin typeface="Times New Roman"/>
                    <a:ea typeface="Times New Roman"/>
                  </a:rPr>
                  <a:t> </a:t>
                </a:r>
                <a:endParaRPr lang="ru-RU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5426" y="2207306"/>
                <a:ext cx="1348831" cy="80906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01593" y="3861048"/>
                <a:ext cx="169065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𝟏𝟒</m:t>
                          </m:r>
                        </m:num>
                        <m:den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𝟓𝟐</m:t>
                          </m:r>
                        </m:den>
                      </m:f>
                      <m:r>
                        <a:rPr lang="ru-RU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&lt;</m:t>
                      </m:r>
                      <m:f>
                        <m:fPr>
                          <m:ctrlPr>
                            <a:rPr lang="ru-RU" sz="2800" b="1" i="1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𝟏𝟒</m:t>
                          </m:r>
                        </m:num>
                        <m:den>
                          <m:r>
                            <a:rPr lang="ru-RU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𝟒𝟔</m:t>
                          </m:r>
                        </m:den>
                      </m:f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93" y="3861048"/>
                <a:ext cx="1690656" cy="90178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876675" y="3893255"/>
                <a:ext cx="169065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𝟑</m:t>
                          </m:r>
                        </m:num>
                        <m:den>
                          <m:r>
                            <a:rPr lang="kk-KZ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𝟏𝟐</m:t>
                          </m:r>
                        </m:den>
                      </m:f>
                      <m:r>
                        <a:rPr lang="ru-RU" sz="28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&gt;</m:t>
                      </m:r>
                      <m:f>
                        <m:fPr>
                          <m:ctrlPr>
                            <a:rPr lang="ru-RU" sz="2800" b="1" i="1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𝟑</m:t>
                          </m:r>
                        </m:num>
                        <m:den>
                          <m:r>
                            <a:rPr lang="ru-RU" sz="28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675" y="3893255"/>
                <a:ext cx="1690656" cy="90178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436394" y="3983431"/>
                <a:ext cx="2069669" cy="808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effectLst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effectLst/>
                            <a:latin typeface="Cambria Math"/>
                          </a:rPr>
                        </m:ctrlPr>
                      </m:fPr>
                      <m:num>
                        <m:r>
                          <a:rPr lang="kk-KZ" sz="3200" b="1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𝟓</m:t>
                        </m:r>
                      </m:num>
                      <m:den>
                        <m:r>
                          <a:rPr lang="kk-KZ" sz="32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𝟏𝟐</m:t>
                        </m:r>
                      </m:den>
                    </m:f>
                    <m:r>
                      <a:rPr lang="ru-RU" sz="32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ru-RU" sz="3200" b="1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&lt;</m:t>
                    </m:r>
                    <m:r>
                      <a:rPr lang="kk-KZ" sz="3200" b="1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𝟐</m:t>
                    </m:r>
                    <m:f>
                      <m:fPr>
                        <m:ctrlPr>
                          <a:rPr lang="ru-RU" sz="3200" b="1" i="1">
                            <a:effectLst/>
                            <a:latin typeface="Cambria Math"/>
                          </a:rPr>
                        </m:ctrlPr>
                      </m:fPr>
                      <m:num>
                        <m:r>
                          <a:rPr lang="kk-KZ" sz="3200" b="1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𝟓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</m:t>
                        </m:r>
                        <m:r>
                          <a:rPr lang="kk-KZ" sz="3200" b="1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𝟐</m:t>
                        </m:r>
                      </m:den>
                    </m:f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394" y="3983431"/>
                <a:ext cx="2069669" cy="808619"/>
              </a:xfrm>
              <a:prstGeom prst="rect">
                <a:avLst/>
              </a:prstGeom>
              <a:blipFill rotWithShape="1">
                <a:blip r:embed="rId10"/>
                <a:stretch>
                  <a:fillRect l="-7670" b="-9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31532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074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67544" y="332656"/>
                <a:ext cx="8280920" cy="4896544"/>
              </a:xfrm>
            </p:spPr>
            <p:txBody>
              <a:bodyPr/>
              <a:lstStyle/>
              <a:p>
                <a:pPr marL="342900" lvl="0" indent="-342900" algn="l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kk-KZ" altLang="ru-RU" sz="3600" b="1" i="1" dirty="0" smtClean="0"/>
                  <a:t>Мәтінмен берілген тапсырмалар.</a:t>
                </a:r>
                <a:r>
                  <a:rPr lang="kk-KZ" altLang="ru-RU" sz="3600" b="1" dirty="0" smtClean="0"/>
                  <a:t/>
                </a:r>
                <a:br>
                  <a:rPr lang="kk-KZ" altLang="ru-RU" sz="3600" b="1" dirty="0" smtClean="0"/>
                </a:br>
                <a:r>
                  <a:rPr lang="kk-KZ" altLang="ru-RU" sz="3600" b="1" dirty="0" smtClean="0"/>
                  <a:t/>
                </a:r>
                <a:br>
                  <a:rPr lang="kk-KZ" altLang="ru-RU" sz="3600" b="1" dirty="0" smtClean="0"/>
                </a:br>
                <a:r>
                  <a:rPr lang="kk-KZ" altLang="ru-RU" sz="2400" b="1" dirty="0" smtClean="0"/>
                  <a:t>1)</a:t>
                </a:r>
                <a:r>
                  <a:rPr lang="kk-KZ" sz="3200" dirty="0">
                    <a:ea typeface="Times New Roman"/>
                  </a:rPr>
                  <a:t> </a:t>
                </a:r>
                <a:r>
                  <a:rPr lang="kk-KZ" sz="3200" b="1" dirty="0">
                    <a:ea typeface="Times New Roman"/>
                  </a:rPr>
                  <a:t>Оқушы бірінші </a:t>
                </a:r>
                <a:r>
                  <a:rPr lang="kk-KZ" sz="3200" b="1" dirty="0" smtClean="0">
                    <a:ea typeface="Times New Roman"/>
                  </a:rPr>
                  <a:t>күні </a:t>
                </a:r>
                <a:r>
                  <a:rPr lang="kk-KZ" sz="3200" b="1" dirty="0">
                    <a:ea typeface="Times New Roman"/>
                  </a:rPr>
                  <a:t>кітаптың </a:t>
                </a:r>
                <a:r>
                  <a:rPr lang="kk-KZ" sz="3200" b="1" dirty="0" smtClean="0">
                    <a:ea typeface="Times New Roman"/>
                  </a:rPr>
                  <a:t/>
                </a:r>
                <a:br>
                  <a:rPr lang="kk-KZ" sz="3200" b="1" dirty="0" smtClean="0">
                    <a:ea typeface="Times New Roman"/>
                  </a:rPr>
                </a:br>
                <a:r>
                  <a:rPr lang="kk-KZ" sz="3200" b="1" dirty="0" smtClean="0">
                    <a:ea typeface="Times New Roman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kk-KZ" sz="32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kk-KZ" sz="3200" b="1" i="1" smtClean="0"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kk-KZ" sz="3200" b="1" dirty="0" smtClean="0">
                    <a:ea typeface="Times New Roman"/>
                  </a:rPr>
                  <a:t> бөлігін</a:t>
                </a:r>
                <a:r>
                  <a:rPr lang="kk-KZ" sz="3200" b="1" dirty="0">
                    <a:ea typeface="Times New Roman"/>
                  </a:rPr>
                  <a:t>, екінші күні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kk-KZ" sz="32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kk-KZ" sz="3200" b="1" i="1"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kk-KZ" sz="3200" b="1" dirty="0" smtClean="0">
                    <a:ea typeface="Times New Roman"/>
                  </a:rPr>
                  <a:t> , ал </a:t>
                </a:r>
                <a:br>
                  <a:rPr lang="kk-KZ" sz="3200" b="1" dirty="0" smtClean="0">
                    <a:ea typeface="Times New Roman"/>
                  </a:rPr>
                </a:br>
                <a:r>
                  <a:rPr lang="kk-KZ" sz="3200" b="1" dirty="0" smtClean="0">
                    <a:ea typeface="Times New Roman"/>
                  </a:rPr>
                  <a:t>үшінші </a:t>
                </a:r>
                <a:r>
                  <a:rPr lang="kk-KZ" sz="3200" b="1" dirty="0">
                    <a:ea typeface="Times New Roman"/>
                  </a:rPr>
                  <a:t>күні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kk-KZ" sz="3200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kk-KZ" sz="3200" b="1" i="1"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r>
                  <a:rPr lang="kk-KZ" sz="3200" b="1" dirty="0">
                    <a:ea typeface="Times New Roman"/>
                  </a:rPr>
                  <a:t> бөлігін оқыды. </a:t>
                </a:r>
                <a:r>
                  <a:rPr lang="kk-KZ" sz="3200" b="1" dirty="0" smtClean="0">
                    <a:ea typeface="Times New Roman"/>
                  </a:rPr>
                  <a:t/>
                </a:r>
                <a:br>
                  <a:rPr lang="kk-KZ" sz="3200" b="1" dirty="0" smtClean="0">
                    <a:ea typeface="Times New Roman"/>
                  </a:rPr>
                </a:br>
                <a:r>
                  <a:rPr lang="kk-KZ" sz="3200" b="1" dirty="0" smtClean="0">
                    <a:ea typeface="Times New Roman"/>
                  </a:rPr>
                  <a:t>Оқушы </a:t>
                </a:r>
                <a:r>
                  <a:rPr lang="kk-KZ" sz="3200" b="1" dirty="0">
                    <a:ea typeface="Times New Roman"/>
                  </a:rPr>
                  <a:t>қай күні ең көп оқыды  ?</a:t>
                </a:r>
                <a:r>
                  <a:rPr lang="ru-RU" sz="3200" b="1" dirty="0">
                    <a:ea typeface="Times New Roman"/>
                  </a:rPr>
                  <a:t/>
                </a:r>
                <a:br>
                  <a:rPr lang="ru-RU" sz="3200" b="1" dirty="0">
                    <a:ea typeface="Times New Roman"/>
                  </a:rPr>
                </a:br>
                <a:endParaRPr lang="ru-RU" altLang="ru-RU" sz="3200" b="1" dirty="0" smtClean="0"/>
              </a:p>
            </p:txBody>
          </p:sp>
        </mc:Choice>
        <mc:Fallback xmlns="">
          <p:sp>
            <p:nvSpPr>
              <p:cNvPr id="3074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7544" y="332656"/>
                <a:ext cx="8280920" cy="4896544"/>
              </a:xfrm>
              <a:blipFill rotWithShape="1">
                <a:blip r:embed="rId2"/>
                <a:stretch>
                  <a:fillRect l="-22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707884-780D-4BB6-9038-DD595A5EE065}" type="datetime1">
              <a:rPr lang="ru-RU"/>
              <a:pPr>
                <a:defRPr/>
              </a:pPr>
              <a:t>15.11.2017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30A8D-5206-4AEB-A8E0-A27BEE838C8E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80444"/>
            <a:ext cx="6154553" cy="4571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385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ач.школа 13. математика.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нач.школа 13. математика.</Template>
  <TotalTime>1555</TotalTime>
  <Words>432</Words>
  <Application>Microsoft Office PowerPoint</Application>
  <PresentationFormat>Экран (4:3)</PresentationFormat>
  <Paragraphs>86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нач.школа 13. математика.</vt:lpstr>
      <vt:lpstr>Презентация PowerPoint</vt:lpstr>
      <vt:lpstr>Презентация PowerPoint</vt:lpstr>
      <vt:lpstr>Жай бөлшектерді салыстыру</vt:lpstr>
      <vt:lpstr>Жай бөлшектерді салыстыру ережелері : </vt:lpstr>
      <vt:lpstr>Презентация PowerPoint</vt:lpstr>
      <vt:lpstr>Презентация PowerPoint</vt:lpstr>
      <vt:lpstr>Бөлшектерді салыстырыңдар</vt:lpstr>
      <vt:lpstr>Сергіту сәті</vt:lpstr>
      <vt:lpstr>Мәтінмен берілген тапсырмалар.  1) Оқушы бірінші күні кітаптың    1/8 бөлігін, екінші күні 3/8 , ал  үшінші күні 4/8 бөлігін оқыды.  Оқушы қай күні ең көп оқыды  ? </vt:lpstr>
      <vt:lpstr>Презентация PowerPoint</vt:lpstr>
      <vt:lpstr> </vt:lpstr>
      <vt:lpstr> </vt:lpstr>
      <vt:lpstr>Қалыптастырушы бағалау тапсырма</vt:lpstr>
      <vt:lpstr>қалыптастырушы бағалауға тапсырма</vt:lpstr>
      <vt:lpstr>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dc:description>http://aida.ucoz.ru</dc:description>
  <cp:lastModifiedBy>арай</cp:lastModifiedBy>
  <cp:revision>40</cp:revision>
  <dcterms:created xsi:type="dcterms:W3CDTF">2012-05-01T16:47:02Z</dcterms:created>
  <dcterms:modified xsi:type="dcterms:W3CDTF">2017-11-15T15:33:20Z</dcterms:modified>
</cp:coreProperties>
</file>